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1.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3" r:id="rId1"/>
  </p:sldMasterIdLst>
  <p:notesMasterIdLst>
    <p:notesMasterId r:id="rId14"/>
  </p:notesMasterIdLst>
  <p:sldIdLst>
    <p:sldId id="256" r:id="rId2"/>
    <p:sldId id="257" r:id="rId3"/>
    <p:sldId id="258" r:id="rId4"/>
    <p:sldId id="266" r:id="rId5"/>
    <p:sldId id="259" r:id="rId6"/>
    <p:sldId id="272" r:id="rId7"/>
    <p:sldId id="261" r:id="rId8"/>
    <p:sldId id="273" r:id="rId9"/>
    <p:sldId id="263" r:id="rId10"/>
    <p:sldId id="274" r:id="rId11"/>
    <p:sldId id="265" r:id="rId12"/>
    <p:sldId id="269"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26" d="100"/>
          <a:sy n="26" d="100"/>
        </p:scale>
        <p:origin x="36" y="2440"/>
      </p:cViewPr>
      <p:guideLst/>
    </p:cSldViewPr>
  </p:slideViewPr>
  <p:notesTextViewPr>
    <p:cViewPr>
      <p:scale>
        <a:sx n="100" d="100"/>
        <a:sy n="100" d="100"/>
      </p:scale>
      <p:origin x="0" y="0"/>
    </p:cViewPr>
  </p:notesTextViewPr>
  <p:notesViewPr>
    <p:cSldViewPr snapToGrid="0">
      <p:cViewPr varScale="1">
        <p:scale>
          <a:sx n="47" d="100"/>
          <a:sy n="47" d="100"/>
        </p:scale>
        <p:origin x="2784" y="4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oleObject" Target="file:///C:\Users\xiraf\Documents\Thinkful\Capstone%201\XD%20Capstone%201%20Workbook%20for%20ppt.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xiraf\Documents\Thinkful\Capstone%201\XD%20Capstone%201%20Workbook%20for%20ppt.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xiraf\Documents\Thinkful\Capstone%201\XD%20Capstone%201%20Workbook%20for%20ppt.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xiraf\Documents\Thinkful\Capstone%201\XD%20Capstone%201%20Workbook%20for%20ppt.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C:\Users\xiraf\Documents\Thinkful\Capstone%201\XD%20Capstone%201%20Workbook%20for%20ppt.xlsx" TargetMode="External"/><Relationship Id="rId2" Type="http://schemas.microsoft.com/office/2011/relationships/chartColorStyle" Target="colors5.xml"/><Relationship Id="rId1" Type="http://schemas.microsoft.com/office/2011/relationships/chartStyle" Target="style5.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[XD Capstone 1 Workbook for ppt.xlsx]pivot_top_profits!PivotTable1</c:name>
    <c:fmtId val="1"/>
  </c:pivotSource>
  <c:chart>
    <c:autoTitleDeleted val="1"/>
    <c:pivotFmts>
      <c:pivotFmt>
        <c:idx val="0"/>
        <c:spPr>
          <a:solidFill>
            <a:schemeClr val="accent1"/>
          </a:solidFill>
          <a:ln>
            <a:noFill/>
          </a:ln>
          <a:effectLst/>
        </c:spPr>
        <c:marker>
          <c:symbol val="none"/>
        </c:marker>
        <c:dLbl>
          <c:idx val="0"/>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pivot_top_profits!$B$3</c:f>
              <c:strCache>
                <c:ptCount val="1"/>
                <c:pt idx="0">
                  <c:v>Total</c:v>
                </c:pt>
              </c:strCache>
            </c:strRef>
          </c:tx>
          <c:spPr>
            <a:solidFill>
              <a:schemeClr val="accent1"/>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16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pivot_top_profits!$A$4:$A$13</c:f>
              <c:strCache>
                <c:ptCount val="10"/>
                <c:pt idx="0">
                  <c:v>2018 GMC Sonoma</c:v>
                </c:pt>
                <c:pt idx="1">
                  <c:v>2016 BMW 525</c:v>
                </c:pt>
                <c:pt idx="2">
                  <c:v>2016 Ford Probe</c:v>
                </c:pt>
                <c:pt idx="3">
                  <c:v>2018 Lexus RX</c:v>
                </c:pt>
                <c:pt idx="4">
                  <c:v>2018 Nissan Datsun/Nissan Z-car</c:v>
                </c:pt>
                <c:pt idx="5">
                  <c:v>2017 Isuzu Oasis</c:v>
                </c:pt>
                <c:pt idx="6">
                  <c:v>2018 BMW Z4 M</c:v>
                </c:pt>
                <c:pt idx="7">
                  <c:v>2016 Mitsubishi 3000GT</c:v>
                </c:pt>
                <c:pt idx="8">
                  <c:v>2016 Chrysler 300M</c:v>
                </c:pt>
                <c:pt idx="9">
                  <c:v>2018 Mazda Navajo</c:v>
                </c:pt>
              </c:strCache>
            </c:strRef>
          </c:cat>
          <c:val>
            <c:numRef>
              <c:f>pivot_top_profits!$B$4:$B$13</c:f>
              <c:numCache>
                <c:formatCode>0.0%</c:formatCode>
                <c:ptCount val="10"/>
                <c:pt idx="0">
                  <c:v>0.7176430008623168</c:v>
                </c:pt>
                <c:pt idx="1">
                  <c:v>0.71304149002048312</c:v>
                </c:pt>
                <c:pt idx="2">
                  <c:v>0.712608795551675</c:v>
                </c:pt>
                <c:pt idx="3">
                  <c:v>0.66805104408352667</c:v>
                </c:pt>
                <c:pt idx="4">
                  <c:v>0.66544975774173154</c:v>
                </c:pt>
                <c:pt idx="5">
                  <c:v>0.66173986772935389</c:v>
                </c:pt>
                <c:pt idx="6">
                  <c:v>0.6530879681181504</c:v>
                </c:pt>
                <c:pt idx="7">
                  <c:v>0.64855353207284538</c:v>
                </c:pt>
                <c:pt idx="8">
                  <c:v>0.64419345429088148</c:v>
                </c:pt>
                <c:pt idx="9">
                  <c:v>0.64321830128985158</c:v>
                </c:pt>
              </c:numCache>
            </c:numRef>
          </c:val>
          <c:extLst>
            <c:ext xmlns:c16="http://schemas.microsoft.com/office/drawing/2014/chart" uri="{C3380CC4-5D6E-409C-BE32-E72D297353CC}">
              <c16:uniqueId val="{00000000-5786-4AA1-BA15-31673A3627BF}"/>
            </c:ext>
          </c:extLst>
        </c:ser>
        <c:dLbls>
          <c:dLblPos val="outEnd"/>
          <c:showLegendKey val="0"/>
          <c:showVal val="1"/>
          <c:showCatName val="0"/>
          <c:showSerName val="0"/>
          <c:showPercent val="0"/>
          <c:showBubbleSize val="0"/>
        </c:dLbls>
        <c:gapWidth val="444"/>
        <c:overlap val="-90"/>
        <c:axId val="633608264"/>
        <c:axId val="633605968"/>
      </c:barChart>
      <c:catAx>
        <c:axId val="633608264"/>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cap="all" spc="120" normalizeH="0" baseline="0">
                <a:solidFill>
                  <a:schemeClr val="tx1">
                    <a:lumMod val="65000"/>
                    <a:lumOff val="35000"/>
                  </a:schemeClr>
                </a:solidFill>
                <a:latin typeface="+mn-lt"/>
                <a:ea typeface="+mn-ea"/>
                <a:cs typeface="+mn-cs"/>
              </a:defRPr>
            </a:pPr>
            <a:endParaRPr lang="en-US"/>
          </a:p>
        </c:txPr>
        <c:crossAx val="633605968"/>
        <c:crosses val="autoZero"/>
        <c:auto val="1"/>
        <c:lblAlgn val="ctr"/>
        <c:lblOffset val="100"/>
        <c:noMultiLvlLbl val="0"/>
      </c:catAx>
      <c:valAx>
        <c:axId val="633605968"/>
        <c:scaling>
          <c:orientation val="minMax"/>
        </c:scaling>
        <c:delete val="1"/>
        <c:axPos val="l"/>
        <c:numFmt formatCode="0.0%" sourceLinked="1"/>
        <c:majorTickMark val="none"/>
        <c:minorTickMark val="none"/>
        <c:tickLblPos val="nextTo"/>
        <c:crossAx val="633608264"/>
        <c:crosses val="autoZero"/>
        <c:crossBetween val="between"/>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v>Baseline</c:v>
          </c:tx>
          <c:spPr>
            <a:solidFill>
              <a:schemeClr val="accent1">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(Sheet1!$A$10,Sheet1!$A$14,Sheet1!$A$16)</c:f>
              <c:strCache>
                <c:ptCount val="3"/>
                <c:pt idx="0">
                  <c:v>Gross Revenue</c:v>
                </c:pt>
                <c:pt idx="1">
                  <c:v>Total Yearly Overhead</c:v>
                </c:pt>
                <c:pt idx="2">
                  <c:v>Profit</c:v>
                </c:pt>
              </c:strCache>
            </c:strRef>
          </c:cat>
          <c:val>
            <c:numRef>
              <c:f>(Sheet1!$B$10,Sheet1!$B$14,Sheet1!$B$16)</c:f>
              <c:numCache>
                <c:formatCode>"$"#,##0.00</c:formatCode>
                <c:ptCount val="3"/>
                <c:pt idx="0">
                  <c:v>52830207</c:v>
                </c:pt>
                <c:pt idx="1">
                  <c:v>33076688.639999919</c:v>
                </c:pt>
                <c:pt idx="2" formatCode="_(&quot;$&quot;* #,##0.00_);_(&quot;$&quot;* \(#,##0.00\);_(&quot;$&quot;* &quot;-&quot;??_);_(@_)">
                  <c:v>19753518.360000081</c:v>
                </c:pt>
              </c:numCache>
            </c:numRef>
          </c:val>
          <c:extLst>
            <c:ext xmlns:c16="http://schemas.microsoft.com/office/drawing/2014/chart" uri="{C3380CC4-5D6E-409C-BE32-E72D297353CC}">
              <c16:uniqueId val="{00000000-DFA4-4240-8199-DA89280D71FD}"/>
            </c:ext>
          </c:extLst>
        </c:ser>
        <c:ser>
          <c:idx val="1"/>
          <c:order val="1"/>
          <c:tx>
            <c:v>Strategy 1</c:v>
          </c:tx>
          <c:spPr>
            <a:solidFill>
              <a:schemeClr val="accent3">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(Sheet1!$A$10,Sheet1!$A$14,Sheet1!$A$16)</c:f>
              <c:strCache>
                <c:ptCount val="3"/>
                <c:pt idx="0">
                  <c:v>Gross Revenue</c:v>
                </c:pt>
                <c:pt idx="1">
                  <c:v>Total Yearly Overhead</c:v>
                </c:pt>
                <c:pt idx="2">
                  <c:v>Profit</c:v>
                </c:pt>
              </c:strCache>
            </c:strRef>
          </c:cat>
          <c:val>
            <c:numRef>
              <c:f>(Sheet1!$C$10,Sheet1!$C$14,Sheet1!$C$16)</c:f>
              <c:numCache>
                <c:formatCode>"$"#,##0.00</c:formatCode>
                <c:ptCount val="3"/>
                <c:pt idx="0">
                  <c:v>58113227.700000145</c:v>
                </c:pt>
                <c:pt idx="1">
                  <c:v>33076688.639999919</c:v>
                </c:pt>
                <c:pt idx="2">
                  <c:v>25036539.060000226</c:v>
                </c:pt>
              </c:numCache>
            </c:numRef>
          </c:val>
          <c:extLst>
            <c:ext xmlns:c16="http://schemas.microsoft.com/office/drawing/2014/chart" uri="{C3380CC4-5D6E-409C-BE32-E72D297353CC}">
              <c16:uniqueId val="{00000001-DFA4-4240-8199-DA89280D71FD}"/>
            </c:ext>
          </c:extLst>
        </c:ser>
        <c:dLbls>
          <c:dLblPos val="inEnd"/>
          <c:showLegendKey val="0"/>
          <c:showVal val="1"/>
          <c:showCatName val="0"/>
          <c:showSerName val="0"/>
          <c:showPercent val="0"/>
          <c:showBubbleSize val="0"/>
        </c:dLbls>
        <c:gapWidth val="65"/>
        <c:axId val="538551920"/>
        <c:axId val="538554872"/>
      </c:barChart>
      <c:catAx>
        <c:axId val="538551920"/>
        <c:scaling>
          <c:orientation val="minMax"/>
        </c:scaling>
        <c:delete val="0"/>
        <c:axPos val="l"/>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1400" b="0" i="0" u="none" strike="noStrike" kern="1200" cap="all" baseline="0">
                <a:solidFill>
                  <a:schemeClr val="dk1">
                    <a:lumMod val="75000"/>
                    <a:lumOff val="25000"/>
                  </a:schemeClr>
                </a:solidFill>
                <a:latin typeface="+mn-lt"/>
                <a:ea typeface="+mn-ea"/>
                <a:cs typeface="+mn-cs"/>
              </a:defRPr>
            </a:pPr>
            <a:endParaRPr lang="en-US"/>
          </a:p>
        </c:txPr>
        <c:crossAx val="538554872"/>
        <c:crosses val="autoZero"/>
        <c:auto val="1"/>
        <c:lblAlgn val="ctr"/>
        <c:lblOffset val="100"/>
        <c:noMultiLvlLbl val="0"/>
      </c:catAx>
      <c:valAx>
        <c:axId val="538554872"/>
        <c:scaling>
          <c:orientation val="minMax"/>
          <c:max val="62000000"/>
          <c:min val="0"/>
        </c:scaling>
        <c:delete val="0"/>
        <c:axPos val="b"/>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numFmt formatCode="&quot;$&quot;#,##0.0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dk1">
                    <a:lumMod val="75000"/>
                    <a:lumOff val="25000"/>
                  </a:schemeClr>
                </a:solidFill>
                <a:latin typeface="+mn-lt"/>
                <a:ea typeface="+mn-ea"/>
                <a:cs typeface="+mn-cs"/>
              </a:defRPr>
            </a:pPr>
            <a:endParaRPr lang="en-US"/>
          </a:p>
        </c:txPr>
        <c:crossAx val="538551920"/>
        <c:crosses val="autoZero"/>
        <c:crossBetween val="between"/>
        <c:majorUnit val="17500000.000000004"/>
      </c:valAx>
      <c:spPr>
        <a:noFill/>
        <a:ln>
          <a:noFill/>
        </a:ln>
        <a:effectLst/>
      </c:spPr>
    </c:plotArea>
    <c:legend>
      <c:legendPos val="b"/>
      <c:overlay val="0"/>
      <c:spPr>
        <a:solidFill>
          <a:schemeClr val="lt1">
            <a:lumMod val="95000"/>
            <a:alpha val="39000"/>
          </a:schemeClr>
        </a:solidFill>
        <a:ln>
          <a:noFill/>
        </a:ln>
        <a:effectLst/>
      </c:spPr>
      <c:txPr>
        <a:bodyPr rot="0" spcFirstLastPara="1" vertOverflow="ellipsis" vert="horz" wrap="square" anchor="ctr" anchorCtr="1"/>
        <a:lstStyle/>
        <a:p>
          <a:pPr>
            <a:defRPr sz="1400" b="0" i="0" u="none" strike="noStrike" kern="1200" baseline="0">
              <a:solidFill>
                <a:schemeClr val="dk1">
                  <a:lumMod val="75000"/>
                  <a:lumOff val="25000"/>
                </a:schemeClr>
              </a:solidFill>
              <a:latin typeface="+mn-lt"/>
              <a:ea typeface="+mn-ea"/>
              <a:cs typeface="+mn-cs"/>
            </a:defRPr>
          </a:pPr>
          <a:endParaRPr lang="en-US"/>
        </a:p>
      </c:txPr>
    </c:legend>
    <c:plotVisOnly val="1"/>
    <c:dispBlanksAs val="gap"/>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v>Baseline</c:v>
          </c:tx>
          <c:spPr>
            <a:solidFill>
              <a:schemeClr val="accent1">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(Sheet1!$A$10,Sheet1!$A$14,Sheet1!$A$16)</c:f>
              <c:strCache>
                <c:ptCount val="3"/>
                <c:pt idx="0">
                  <c:v>Gross Revenue</c:v>
                </c:pt>
                <c:pt idx="1">
                  <c:v>Total Yearly Overhead</c:v>
                </c:pt>
                <c:pt idx="2">
                  <c:v>Profit</c:v>
                </c:pt>
              </c:strCache>
            </c:strRef>
          </c:cat>
          <c:val>
            <c:numRef>
              <c:f>(Sheet1!$B$10,Sheet1!$B$14,Sheet1!$B$16)</c:f>
              <c:numCache>
                <c:formatCode>"$"#,##0.00</c:formatCode>
                <c:ptCount val="3"/>
                <c:pt idx="0">
                  <c:v>52830207</c:v>
                </c:pt>
                <c:pt idx="1">
                  <c:v>33076688.639999919</c:v>
                </c:pt>
                <c:pt idx="2" formatCode="_(&quot;$&quot;* #,##0.00_);_(&quot;$&quot;* \(#,##0.00\);_(&quot;$&quot;* &quot;-&quot;??_);_(@_)">
                  <c:v>19753518.360000081</c:v>
                </c:pt>
              </c:numCache>
            </c:numRef>
          </c:val>
          <c:extLst>
            <c:ext xmlns:c16="http://schemas.microsoft.com/office/drawing/2014/chart" uri="{C3380CC4-5D6E-409C-BE32-E72D297353CC}">
              <c16:uniqueId val="{00000000-44AA-4566-B27B-4D483AE276FE}"/>
            </c:ext>
          </c:extLst>
        </c:ser>
        <c:ser>
          <c:idx val="1"/>
          <c:order val="1"/>
          <c:tx>
            <c:v>Strategy 2</c:v>
          </c:tx>
          <c:spPr>
            <a:solidFill>
              <a:schemeClr val="accent3">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(Sheet1!$A$10,Sheet1!$A$14,Sheet1!$A$16)</c:f>
              <c:strCache>
                <c:ptCount val="3"/>
                <c:pt idx="0">
                  <c:v>Gross Revenue</c:v>
                </c:pt>
                <c:pt idx="1">
                  <c:v>Total Yearly Overhead</c:v>
                </c:pt>
                <c:pt idx="2">
                  <c:v>Profit</c:v>
                </c:pt>
              </c:strCache>
            </c:strRef>
          </c:cat>
          <c:val>
            <c:numRef>
              <c:f>(Sheet1!$D$10,Sheet1!$D$14,Sheet1!$D$16)</c:f>
              <c:numCache>
                <c:formatCode>"$"#,##0.00</c:formatCode>
                <c:ptCount val="3"/>
                <c:pt idx="0">
                  <c:v>51874651.499999955</c:v>
                </c:pt>
                <c:pt idx="1">
                  <c:v>29535896.279999919</c:v>
                </c:pt>
                <c:pt idx="2">
                  <c:v>22338755.220000036</c:v>
                </c:pt>
              </c:numCache>
            </c:numRef>
          </c:val>
          <c:extLst>
            <c:ext xmlns:c16="http://schemas.microsoft.com/office/drawing/2014/chart" uri="{C3380CC4-5D6E-409C-BE32-E72D297353CC}">
              <c16:uniqueId val="{00000001-44AA-4566-B27B-4D483AE276FE}"/>
            </c:ext>
          </c:extLst>
        </c:ser>
        <c:dLbls>
          <c:dLblPos val="inEnd"/>
          <c:showLegendKey val="0"/>
          <c:showVal val="1"/>
          <c:showCatName val="0"/>
          <c:showSerName val="0"/>
          <c:showPercent val="0"/>
          <c:showBubbleSize val="0"/>
        </c:dLbls>
        <c:gapWidth val="65"/>
        <c:axId val="625487024"/>
        <c:axId val="625486696"/>
      </c:barChart>
      <c:catAx>
        <c:axId val="625487024"/>
        <c:scaling>
          <c:orientation val="minMax"/>
        </c:scaling>
        <c:delete val="0"/>
        <c:axPos val="l"/>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1400" b="0" i="0" u="none" strike="noStrike" kern="1200" cap="all" baseline="0">
                <a:solidFill>
                  <a:schemeClr val="dk1">
                    <a:lumMod val="75000"/>
                    <a:lumOff val="25000"/>
                  </a:schemeClr>
                </a:solidFill>
                <a:latin typeface="+mn-lt"/>
                <a:ea typeface="+mn-ea"/>
                <a:cs typeface="+mn-cs"/>
              </a:defRPr>
            </a:pPr>
            <a:endParaRPr lang="en-US"/>
          </a:p>
        </c:txPr>
        <c:crossAx val="625486696"/>
        <c:crosses val="autoZero"/>
        <c:auto val="1"/>
        <c:lblAlgn val="ctr"/>
        <c:lblOffset val="100"/>
        <c:noMultiLvlLbl val="0"/>
      </c:catAx>
      <c:valAx>
        <c:axId val="625486696"/>
        <c:scaling>
          <c:orientation val="minMax"/>
          <c:max val="60000000"/>
          <c:min val="0"/>
        </c:scaling>
        <c:delete val="0"/>
        <c:axPos val="b"/>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numFmt formatCode="&quot;$&quot;#,##0.0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dk1">
                    <a:lumMod val="75000"/>
                    <a:lumOff val="25000"/>
                  </a:schemeClr>
                </a:solidFill>
                <a:latin typeface="+mn-lt"/>
                <a:ea typeface="+mn-ea"/>
                <a:cs typeface="+mn-cs"/>
              </a:defRPr>
            </a:pPr>
            <a:endParaRPr lang="en-US"/>
          </a:p>
        </c:txPr>
        <c:crossAx val="625487024"/>
        <c:crosses val="autoZero"/>
        <c:crossBetween val="between"/>
        <c:majorUnit val="17500000.000000004"/>
      </c:valAx>
      <c:spPr>
        <a:noFill/>
        <a:ln>
          <a:noFill/>
        </a:ln>
        <a:effectLst/>
      </c:spPr>
    </c:plotArea>
    <c:legend>
      <c:legendPos val="b"/>
      <c:overlay val="0"/>
      <c:spPr>
        <a:solidFill>
          <a:schemeClr val="lt1">
            <a:lumMod val="95000"/>
            <a:alpha val="39000"/>
          </a:schemeClr>
        </a:solidFill>
        <a:ln>
          <a:noFill/>
        </a:ln>
        <a:effectLst/>
      </c:spPr>
      <c:txPr>
        <a:bodyPr rot="0" spcFirstLastPara="1" vertOverflow="ellipsis" vert="horz" wrap="square" anchor="ctr" anchorCtr="1"/>
        <a:lstStyle/>
        <a:p>
          <a:pPr>
            <a:defRPr sz="1400" b="0" i="0" u="none" strike="noStrike" kern="1200" baseline="0">
              <a:solidFill>
                <a:schemeClr val="dk1">
                  <a:lumMod val="75000"/>
                  <a:lumOff val="2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v>Baseline</c:v>
          </c:tx>
          <c:spPr>
            <a:solidFill>
              <a:schemeClr val="accent1">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(Sheet1!$A$10,Sheet1!$A$14,Sheet1!$A$16)</c:f>
              <c:strCache>
                <c:ptCount val="3"/>
                <c:pt idx="0">
                  <c:v>Gross Revenue</c:v>
                </c:pt>
                <c:pt idx="1">
                  <c:v>Total Yearly Overhead</c:v>
                </c:pt>
                <c:pt idx="2">
                  <c:v>Profit</c:v>
                </c:pt>
              </c:strCache>
            </c:strRef>
          </c:cat>
          <c:val>
            <c:numRef>
              <c:f>(Sheet1!$B$10,Sheet1!$B$14,Sheet1!$B$16)</c:f>
              <c:numCache>
                <c:formatCode>"$"#,##0.00</c:formatCode>
                <c:ptCount val="3"/>
                <c:pt idx="0">
                  <c:v>52830207</c:v>
                </c:pt>
                <c:pt idx="1">
                  <c:v>33076688.639999919</c:v>
                </c:pt>
                <c:pt idx="2" formatCode="_(&quot;$&quot;* #,##0.00_);_(&quot;$&quot;* \(#,##0.00\);_(&quot;$&quot;* &quot;-&quot;??_);_(@_)">
                  <c:v>19753518.360000081</c:v>
                </c:pt>
              </c:numCache>
            </c:numRef>
          </c:val>
          <c:extLst>
            <c:ext xmlns:c16="http://schemas.microsoft.com/office/drawing/2014/chart" uri="{C3380CC4-5D6E-409C-BE32-E72D297353CC}">
              <c16:uniqueId val="{00000000-317C-4AFB-9F62-8E140E1B13C1}"/>
            </c:ext>
          </c:extLst>
        </c:ser>
        <c:ser>
          <c:idx val="1"/>
          <c:order val="1"/>
          <c:tx>
            <c:v>Strategy 3</c:v>
          </c:tx>
          <c:spPr>
            <a:solidFill>
              <a:schemeClr val="accent3">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(Sheet1!$A$10,Sheet1!$A$14,Sheet1!$A$16)</c:f>
              <c:strCache>
                <c:ptCount val="3"/>
                <c:pt idx="0">
                  <c:v>Gross Revenue</c:v>
                </c:pt>
                <c:pt idx="1">
                  <c:v>Total Yearly Overhead</c:v>
                </c:pt>
                <c:pt idx="2">
                  <c:v>Profit</c:v>
                </c:pt>
              </c:strCache>
            </c:strRef>
          </c:cat>
          <c:val>
            <c:numRef>
              <c:f>(Sheet1!$E$10,Sheet1!$E$14,Sheet1!$E$16)</c:f>
              <c:numCache>
                <c:formatCode>"$"#,##0.00</c:formatCode>
                <c:ptCount val="3"/>
                <c:pt idx="0">
                  <c:v>58113227.699999996</c:v>
                </c:pt>
                <c:pt idx="1">
                  <c:v>36384357.503999911</c:v>
                </c:pt>
                <c:pt idx="2">
                  <c:v>21728870.196000084</c:v>
                </c:pt>
              </c:numCache>
            </c:numRef>
          </c:val>
          <c:extLst>
            <c:ext xmlns:c16="http://schemas.microsoft.com/office/drawing/2014/chart" uri="{C3380CC4-5D6E-409C-BE32-E72D297353CC}">
              <c16:uniqueId val="{00000001-317C-4AFB-9F62-8E140E1B13C1}"/>
            </c:ext>
          </c:extLst>
        </c:ser>
        <c:dLbls>
          <c:dLblPos val="inEnd"/>
          <c:showLegendKey val="0"/>
          <c:showVal val="1"/>
          <c:showCatName val="0"/>
          <c:showSerName val="0"/>
          <c:showPercent val="0"/>
          <c:showBubbleSize val="0"/>
        </c:dLbls>
        <c:gapWidth val="65"/>
        <c:axId val="625476200"/>
        <c:axId val="625474560"/>
      </c:barChart>
      <c:catAx>
        <c:axId val="625476200"/>
        <c:scaling>
          <c:orientation val="minMax"/>
        </c:scaling>
        <c:delete val="0"/>
        <c:axPos val="l"/>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1400" b="0" i="0" u="none" strike="noStrike" kern="1200" cap="all" baseline="0">
                <a:solidFill>
                  <a:schemeClr val="dk1">
                    <a:lumMod val="75000"/>
                    <a:lumOff val="25000"/>
                  </a:schemeClr>
                </a:solidFill>
                <a:latin typeface="+mn-lt"/>
                <a:ea typeface="+mn-ea"/>
                <a:cs typeface="+mn-cs"/>
              </a:defRPr>
            </a:pPr>
            <a:endParaRPr lang="en-US"/>
          </a:p>
        </c:txPr>
        <c:crossAx val="625474560"/>
        <c:crosses val="autoZero"/>
        <c:auto val="1"/>
        <c:lblAlgn val="ctr"/>
        <c:lblOffset val="100"/>
        <c:noMultiLvlLbl val="0"/>
      </c:catAx>
      <c:valAx>
        <c:axId val="625474560"/>
        <c:scaling>
          <c:orientation val="minMax"/>
          <c:max val="62000000"/>
          <c:min val="0"/>
        </c:scaling>
        <c:delete val="0"/>
        <c:axPos val="b"/>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numFmt formatCode="&quot;$&quot;#,##0.0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dk1">
                    <a:lumMod val="75000"/>
                    <a:lumOff val="25000"/>
                  </a:schemeClr>
                </a:solidFill>
                <a:latin typeface="+mn-lt"/>
                <a:ea typeface="+mn-ea"/>
                <a:cs typeface="+mn-cs"/>
              </a:defRPr>
            </a:pPr>
            <a:endParaRPr lang="en-US"/>
          </a:p>
        </c:txPr>
        <c:crossAx val="625476200"/>
        <c:crosses val="autoZero"/>
        <c:crossBetween val="between"/>
        <c:majorUnit val="17500000.000000004"/>
      </c:valAx>
      <c:spPr>
        <a:noFill/>
        <a:ln>
          <a:noFill/>
        </a:ln>
        <a:effectLst/>
      </c:spPr>
    </c:plotArea>
    <c:legend>
      <c:legendPos val="b"/>
      <c:overlay val="0"/>
      <c:spPr>
        <a:solidFill>
          <a:schemeClr val="lt1">
            <a:lumMod val="95000"/>
            <a:alpha val="39000"/>
          </a:schemeClr>
        </a:solidFill>
        <a:ln>
          <a:noFill/>
        </a:ln>
        <a:effectLst/>
      </c:spPr>
      <c:txPr>
        <a:bodyPr rot="0" spcFirstLastPara="1" vertOverflow="ellipsis" vert="horz" wrap="square" anchor="ctr" anchorCtr="1"/>
        <a:lstStyle/>
        <a:p>
          <a:pPr>
            <a:defRPr sz="1400" b="0" i="0" u="none" strike="noStrike" kern="1200" baseline="0">
              <a:solidFill>
                <a:schemeClr val="dk1">
                  <a:lumMod val="75000"/>
                  <a:lumOff val="2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995" b="1" i="0" u="none" strike="noStrike" kern="1200" cap="all" spc="100" normalizeH="0" baseline="0">
              <a:solidFill>
                <a:schemeClr val="lt1"/>
              </a:solidFill>
              <a:latin typeface="+mn-lt"/>
              <a:ea typeface="+mn-ea"/>
              <a:cs typeface="+mn-cs"/>
            </a:defRPr>
          </a:pPr>
          <a:endParaRPr lang="en-US"/>
        </a:p>
      </c:txPr>
    </c:title>
    <c:autoTitleDeleted val="0"/>
    <c:plotArea>
      <c:layout/>
      <c:barChart>
        <c:barDir val="bar"/>
        <c:grouping val="clustered"/>
        <c:varyColors val="0"/>
        <c:ser>
          <c:idx val="0"/>
          <c:order val="0"/>
          <c:tx>
            <c:strRef>
              <c:f>'Model Performance'!$B$25</c:f>
              <c:strCache>
                <c:ptCount val="1"/>
                <c:pt idx="0">
                  <c:v>Profit Margin</c:v>
                </c:pt>
              </c:strCache>
            </c:strRef>
          </c:tx>
          <c:spPr>
            <a:pattFill prst="ltUpDiag">
              <a:fgClr>
                <a:schemeClr val="accent2"/>
              </a:fgClr>
              <a:bgClr>
                <a:schemeClr val="lt1"/>
              </a:bgClr>
            </a:pattFill>
            <a:ln>
              <a:noFill/>
            </a:ln>
            <a:effectLst/>
          </c:spPr>
          <c:invertIfNegative val="0"/>
          <c:dPt>
            <c:idx val="0"/>
            <c:invertIfNegative val="0"/>
            <c:bubble3D val="0"/>
            <c:extLst>
              <c:ext xmlns:c16="http://schemas.microsoft.com/office/drawing/2014/chart" uri="{C3380CC4-5D6E-409C-BE32-E72D297353CC}">
                <c16:uniqueId val="{00000001-A0FB-4BEF-95F7-28F7071B53EA}"/>
              </c:ext>
            </c:extLst>
          </c:dPt>
          <c:dLbls>
            <c:spPr>
              <a:solidFill>
                <a:srgbClr val="6A90CE">
                  <a:alpha val="70000"/>
                </a:srgbClr>
              </a:solid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lt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accent2">
                          <a:lumMod val="60000"/>
                          <a:lumOff val="40000"/>
                        </a:schemeClr>
                      </a:solidFill>
                    </a:ln>
                    <a:effectLst/>
                  </c:spPr>
                </c15:leaderLines>
              </c:ext>
            </c:extLst>
          </c:dLbls>
          <c:cat>
            <c:strRef>
              <c:f>'Model Performance'!$C$9:$F$9</c:f>
              <c:strCache>
                <c:ptCount val="4"/>
                <c:pt idx="0">
                  <c:v>Baseline</c:v>
                </c:pt>
                <c:pt idx="1">
                  <c:v>Strategy 1</c:v>
                </c:pt>
                <c:pt idx="2">
                  <c:v>Strategy 2</c:v>
                </c:pt>
                <c:pt idx="3">
                  <c:v>Strategy 3</c:v>
                </c:pt>
              </c:strCache>
            </c:strRef>
          </c:cat>
          <c:val>
            <c:numRef>
              <c:f>'Model Performance'!$C$25:$F$25</c:f>
              <c:numCache>
                <c:formatCode>0.00%</c:formatCode>
                <c:ptCount val="4"/>
                <c:pt idx="0">
                  <c:v>0.37390575357768485</c:v>
                </c:pt>
                <c:pt idx="1">
                  <c:v>0.43082341234335131</c:v>
                </c:pt>
                <c:pt idx="2">
                  <c:v>0.43062949965071196</c:v>
                </c:pt>
                <c:pt idx="3">
                  <c:v>0.3739057535776848</c:v>
                </c:pt>
              </c:numCache>
            </c:numRef>
          </c:val>
          <c:extLst>
            <c:ext xmlns:c16="http://schemas.microsoft.com/office/drawing/2014/chart" uri="{C3380CC4-5D6E-409C-BE32-E72D297353CC}">
              <c16:uniqueId val="{00000002-A0FB-4BEF-95F7-28F7071B53EA}"/>
            </c:ext>
          </c:extLst>
        </c:ser>
        <c:dLbls>
          <c:dLblPos val="outEnd"/>
          <c:showLegendKey val="0"/>
          <c:showVal val="1"/>
          <c:showCatName val="0"/>
          <c:showSerName val="0"/>
          <c:showPercent val="0"/>
          <c:showBubbleSize val="0"/>
        </c:dLbls>
        <c:gapWidth val="269"/>
        <c:overlap val="-20"/>
        <c:axId val="877628592"/>
        <c:axId val="877623016"/>
      </c:barChart>
      <c:catAx>
        <c:axId val="877628592"/>
        <c:scaling>
          <c:orientation val="minMax"/>
        </c:scaling>
        <c:delete val="0"/>
        <c:axPos val="l"/>
        <c:numFmt formatCode="General" sourceLinked="1"/>
        <c:majorTickMark val="none"/>
        <c:minorTickMark val="none"/>
        <c:tickLblPos val="nextTo"/>
        <c:spPr>
          <a:noFill/>
          <a:ln w="3175" cap="flat" cmpd="sng" algn="ctr">
            <a:solidFill>
              <a:schemeClr val="accent2">
                <a:lumMod val="60000"/>
                <a:lumOff val="40000"/>
              </a:schemeClr>
            </a:solidFill>
            <a:round/>
          </a:ln>
          <a:effectLst/>
        </c:spPr>
        <c:txPr>
          <a:bodyPr rot="-60000000" spcFirstLastPara="1" vertOverflow="ellipsis" vert="horz" wrap="square" anchor="ctr" anchorCtr="1"/>
          <a:lstStyle/>
          <a:p>
            <a:pPr>
              <a:defRPr sz="1064" b="0" i="0" u="none" strike="noStrike" kern="1200" cap="all" spc="150" normalizeH="0" baseline="0">
                <a:solidFill>
                  <a:schemeClr val="lt1"/>
                </a:solidFill>
                <a:latin typeface="+mn-lt"/>
                <a:ea typeface="+mn-ea"/>
                <a:cs typeface="+mn-cs"/>
              </a:defRPr>
            </a:pPr>
            <a:endParaRPr lang="en-US"/>
          </a:p>
        </c:txPr>
        <c:crossAx val="877623016"/>
        <c:crosses val="autoZero"/>
        <c:auto val="1"/>
        <c:lblAlgn val="ctr"/>
        <c:lblOffset val="100"/>
        <c:noMultiLvlLbl val="0"/>
      </c:catAx>
      <c:valAx>
        <c:axId val="877623016"/>
        <c:scaling>
          <c:orientation val="minMax"/>
        </c:scaling>
        <c:delete val="0"/>
        <c:axPos val="b"/>
        <c:majorGridlines>
          <c:spPr>
            <a:ln w="9525" cap="flat" cmpd="sng" algn="ctr">
              <a:solidFill>
                <a:schemeClr val="lt1">
                  <a:alpha val="25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solidFill>
                <a:latin typeface="+mn-lt"/>
                <a:ea typeface="+mn-ea"/>
                <a:cs typeface="+mn-cs"/>
              </a:defRPr>
            </a:pPr>
            <a:endParaRPr lang="en-US"/>
          </a:p>
        </c:txPr>
        <c:crossAx val="87762859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accent2"/>
    </a:solidFill>
    <a:ln w="9525" cap="flat" cmpd="sng" algn="ctr">
      <a:solidFill>
        <a:schemeClr val="accent2"/>
      </a:solidFill>
      <a:round/>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2">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800"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50000"/>
        <a:lumOff val="50000"/>
      </a:schemeClr>
    </cs:fontRef>
    <cs:defRPr sz="800" b="0" i="0" u="none" strike="noStrike" kern="1200" baseline="0"/>
    <cs:bodyPr rot="-5400000" spcFirstLastPara="1" vertOverflow="clip" horzOverflow="clip" vert="horz" wrap="square" lIns="38100" tIns="19050" rIns="38100" bIns="19050" anchor="ctr" anchorCtr="1">
      <a:spAutoFit/>
    </cs:bodyPr>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800"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900"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18">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lt1"/>
    </cs:fontRef>
    <cs:defRPr sz="1197"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1197"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218">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lt1"/>
    </cs:fontRef>
    <cs:defRPr sz="1197"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1197"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charts/style4.xml><?xml version="1.0" encoding="utf-8"?>
<cs:chartStyle xmlns:cs="http://schemas.microsoft.com/office/drawing/2012/chartStyle" xmlns:a="http://schemas.openxmlformats.org/drawingml/2006/main" id="218">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lt1"/>
    </cs:fontRef>
    <cs:defRPr sz="1197"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1197"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charts/style5.xml><?xml version="1.0" encoding="utf-8"?>
<cs:chartStyle xmlns:cs="http://schemas.microsoft.com/office/drawing/2012/chartStyle" xmlns:a="http://schemas.openxmlformats.org/drawingml/2006/main" id="226">
  <cs:axisTitle>
    <cs:lnRef idx="0"/>
    <cs:fillRef idx="0"/>
    <cs:effectRef idx="0"/>
    <cs:fontRef idx="minor">
      <a:schemeClr val="lt1"/>
    </cs:fontRef>
    <cs:defRPr sz="1197" b="1" kern="1200"/>
  </cs:axisTitle>
  <cs:categoryAxis>
    <cs:lnRef idx="0">
      <cs:styleClr val="0"/>
    </cs:lnRef>
    <cs:fillRef idx="0"/>
    <cs:effectRef idx="0"/>
    <cs:fontRef idx="minor">
      <a:schemeClr val="lt1"/>
    </cs:fontRef>
    <cs:spPr>
      <a:ln w="3175" cap="flat" cmpd="sng" algn="ctr">
        <a:solidFill>
          <a:schemeClr val="phClr">
            <a:lumMod val="60000"/>
            <a:lumOff val="40000"/>
          </a:schemeClr>
        </a:solidFill>
        <a:round/>
      </a:ln>
    </cs:spPr>
    <cs:defRPr sz="1064" kern="1200" cap="all" spc="150" normalizeH="0" baseline="0"/>
  </cs:categoryAxis>
  <cs:chartArea>
    <cs:lnRef idx="0">
      <cs:styleClr val="0"/>
    </cs:lnRef>
    <cs:fillRef idx="0">
      <cs:styleClr val="0"/>
    </cs:fillRef>
    <cs:effectRef idx="0"/>
    <cs:fontRef idx="minor">
      <a:schemeClr val="dk1"/>
    </cs:fontRef>
    <cs:spPr>
      <a:solidFill>
        <a:schemeClr val="phClr"/>
      </a:solidFill>
      <a:ln w="9525" cap="flat" cmpd="sng" algn="ctr">
        <a:solidFill>
          <a:schemeClr val="phClr"/>
        </a:solidFill>
        <a:round/>
      </a:ln>
    </cs:spPr>
    <cs:defRPr sz="1330" kern="1200"/>
  </cs:chartArea>
  <cs:dataLabel>
    <cs:lnRef idx="0"/>
    <cs:fillRef idx="0">
      <cs:styleClr val="auto"/>
    </cs:fillRef>
    <cs:effectRef idx="0"/>
    <cs:fontRef idx="minor">
      <a:schemeClr val="lt1"/>
    </cs:fontRef>
    <cs:spPr>
      <a:solidFill>
        <a:schemeClr val="phClr">
          <a:alpha val="70000"/>
        </a:schemeClr>
      </a:solidFill>
    </cs:spPr>
    <cs:defRPr sz="1197" kern="1200"/>
  </cs:dataLabel>
  <cs:dataLabelCallout>
    <cs:lnRef idx="0">
      <cs:styleClr val="auto"/>
    </cs:lnRef>
    <cs:fillRef idx="0"/>
    <cs:effectRef idx="0"/>
    <cs:fontRef idx="minor">
      <cs:styleClr val="auto"/>
    </cs:fontRef>
    <cs:spPr>
      <a:solidFill>
        <a:schemeClr val="lt1"/>
      </a:solidFill>
      <a:ln>
        <a:solidFill>
          <a:schemeClr val="ph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pattFill prst="ltUpDiag">
        <a:fgClr>
          <a:schemeClr val="phClr"/>
        </a:fgClr>
        <a:bgClr>
          <a:schemeClr val="lt1"/>
        </a:bgClr>
      </a:pattFill>
    </cs:spPr>
  </cs:dataPoint>
  <cs:dataPoint3D>
    <cs:lnRef idx="0"/>
    <cs:fillRef idx="0">
      <cs:styleClr val="auto"/>
    </cs:fillRef>
    <cs:effectRef idx="0"/>
    <cs:fontRef idx="minor">
      <a:schemeClr val="dk1"/>
    </cs:fontRef>
    <cs:spPr>
      <a:pattFill prst="ltUpDiag">
        <a:fgClr>
          <a:schemeClr val="phClr"/>
        </a:fgClr>
        <a:bgClr>
          <a:schemeClr val="lt1"/>
        </a:bgClr>
      </a:pattFill>
    </cs:spPr>
  </cs:dataPoint3D>
  <cs:dataPointLine>
    <cs:lnRef idx="0">
      <cs:styleClr val="auto"/>
    </cs:lnRef>
    <cs:fillRef idx="0"/>
    <cs:effectRef idx="0">
      <cs:styleClr val="auto"/>
    </cs:effectRef>
    <cs:fontRef idx="minor">
      <a:schemeClr val="dk1"/>
    </cs:fontRef>
    <cs:spPr>
      <a:ln w="34925" cap="rnd">
        <a:solidFill>
          <a:schemeClr val="lt1"/>
        </a:solidFill>
        <a:round/>
      </a:ln>
      <a:effectLst>
        <a:outerShdw dist="25400" dir="2700000" algn="tl" rotWithShape="0">
          <a:schemeClr val="phClr"/>
        </a:outerShdw>
      </a:effectLst>
    </cs:spPr>
  </cs:dataPointLine>
  <cs:dataPointMarker>
    <cs:lnRef idx="0"/>
    <cs:fillRef idx="0">
      <cs:styleClr val="auto"/>
    </cs:fillRef>
    <cs:effectRef idx="0"/>
    <cs:fontRef idx="minor">
      <a:schemeClr val="dk1"/>
    </cs:fontRef>
    <cs:spPr>
      <a:solidFill>
        <a:schemeClr val="phClr"/>
      </a:solidFill>
      <a:ln w="22225">
        <a:solidFill>
          <a:schemeClr val="lt1"/>
        </a:solidFill>
        <a:round/>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styleClr val="0"/>
    </cs:lnRef>
    <cs:fillRef idx="0"/>
    <cs:effectRef idx="0"/>
    <cs:fontRef idx="minor">
      <a:schemeClr val="lt1"/>
    </cs:fontRef>
    <cs:spPr>
      <a:ln w="9525">
        <a:solidFill>
          <a:schemeClr val="phClr">
            <a:lumMod val="60000"/>
            <a:lumOff val="40000"/>
          </a:schemeClr>
        </a:solidFill>
      </a:ln>
    </cs:spPr>
    <cs:defRPr sz="1197" kern="1200"/>
  </cs:dataTable>
  <cs:downBar>
    <cs:lnRef idx="0">
      <cs:styleClr val="0"/>
    </cs:lnRef>
    <cs:fillRef idx="0"/>
    <cs:effectRef idx="0"/>
    <cs:fontRef idx="minor">
      <a:schemeClr val="dk1"/>
    </cs:fontRef>
    <cs:spPr>
      <a:solidFill>
        <a:schemeClr val="dk1">
          <a:lumMod val="35000"/>
          <a:lumOff val="65000"/>
        </a:schemeClr>
      </a:solidFill>
      <a:ln w="9525">
        <a:solidFill>
          <a:schemeClr val="phClr">
            <a:lumMod val="60000"/>
            <a:lumOff val="40000"/>
          </a:schemeClr>
        </a:solidFill>
      </a:ln>
    </cs:spPr>
  </cs:downBar>
  <cs:dropLine>
    <cs:lnRef idx="0">
      <cs:styleClr val="0"/>
    </cs:lnRef>
    <cs:fillRef idx="0"/>
    <cs:effectRef idx="0"/>
    <cs:fontRef idx="minor">
      <a:schemeClr val="dk1"/>
    </cs:fontRef>
    <cs:spPr>
      <a:ln w="9525">
        <a:solidFill>
          <a:schemeClr val="phClr">
            <a:lumMod val="60000"/>
            <a:lumOff val="40000"/>
          </a:schemeClr>
        </a:solidFill>
        <a:prstDash val="dash"/>
      </a:ln>
    </cs:spPr>
  </cs:dropLine>
  <cs:errorBar>
    <cs:lnRef idx="0">
      <cs:styleClr val="0"/>
    </cs:lnRef>
    <cs:fillRef idx="0"/>
    <cs:effectRef idx="0"/>
    <cs:fontRef idx="minor">
      <a:schemeClr val="dk1"/>
    </cs:fontRef>
    <cs:spPr>
      <a:ln w="9525">
        <a:solidFill>
          <a:schemeClr val="phClr">
            <a:lumMod val="60000"/>
            <a:lumOff val="40000"/>
          </a:schemeClr>
        </a:solidFill>
        <a:round/>
      </a:ln>
      <a:effectLst>
        <a:glow rad="25400">
          <a:schemeClr val="lt1"/>
        </a:glow>
      </a:effectLst>
    </cs:spPr>
  </cs:errorBar>
  <cs:floor>
    <cs:lnRef idx="0"/>
    <cs:fillRef idx="0"/>
    <cs:effectRef idx="0"/>
    <cs:fontRef idx="minor">
      <a:schemeClr val="dk1"/>
    </cs:fontRef>
  </cs:floor>
  <cs:gridlineMajor>
    <cs:lnRef idx="0">
      <cs:styleClr val="0"/>
    </cs:lnRef>
    <cs:fillRef idx="0"/>
    <cs:effectRef idx="0"/>
    <cs:fontRef idx="minor">
      <a:schemeClr val="dk1"/>
    </cs:fontRef>
    <cs:spPr>
      <a:ln w="9525" cap="flat" cmpd="sng" algn="ctr">
        <a:solidFill>
          <a:schemeClr val="lt1">
            <a:alpha val="25000"/>
          </a:schemeClr>
        </a:solidFill>
        <a:round/>
      </a:ln>
    </cs:spPr>
  </cs:gridlineMajor>
  <cs:gridlineMinor>
    <cs:lnRef idx="0">
      <cs:styleClr val="0"/>
    </cs:lnRef>
    <cs:fillRef idx="0"/>
    <cs:effectRef idx="0"/>
    <cs:fontRef idx="minor">
      <a:schemeClr val="dk1"/>
    </cs:fontRef>
    <cs:spPr>
      <a:ln>
        <a:solidFill>
          <a:schemeClr val="lt1">
            <a:alpha val="10000"/>
          </a:schemeClr>
        </a:solidFill>
      </a:ln>
    </cs:spPr>
  </cs:gridlineMinor>
  <cs:hiLoLine>
    <cs:lnRef idx="0">
      <cs:styleClr val="0"/>
    </cs:lnRef>
    <cs:fillRef idx="0"/>
    <cs:effectRef idx="0"/>
    <cs:fontRef idx="minor">
      <a:schemeClr val="dk1"/>
    </cs:fontRef>
    <cs:spPr>
      <a:ln w="9525">
        <a:solidFill>
          <a:schemeClr val="phClr">
            <a:lumMod val="60000"/>
            <a:lumOff val="40000"/>
          </a:schemeClr>
        </a:solidFill>
        <a:prstDash val="dash"/>
      </a:ln>
    </cs:spPr>
  </cs:hiLoLine>
  <cs:leaderLine>
    <cs:lnRef idx="0">
      <cs:styleClr val="0"/>
    </cs:lnRef>
    <cs:fillRef idx="0"/>
    <cs:effectRef idx="0"/>
    <cs:fontRef idx="minor">
      <a:schemeClr val="dk1"/>
    </cs:fontRef>
    <cs:spPr>
      <a:ln w="9525">
        <a:solidFill>
          <a:schemeClr val="phClr">
            <a:lumMod val="60000"/>
            <a:lumOff val="40000"/>
          </a:schemeClr>
        </a:solidFill>
      </a:ln>
    </cs:spPr>
  </cs:leaderLine>
  <cs:legend>
    <cs:lnRef idx="0"/>
    <cs:fillRef idx="0"/>
    <cs:effectRef idx="0"/>
    <cs:fontRef idx="minor">
      <a:schemeClr val="lt1"/>
    </cs:fontRef>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styleClr val="0"/>
    </cs:lnRef>
    <cs:fillRef idx="0"/>
    <cs:effectRef idx="0"/>
    <cs:fontRef idx="minor">
      <a:schemeClr val="lt1"/>
    </cs:fontRef>
    <cs:spPr>
      <a:ln w="3175" cap="flat" cmpd="sng" algn="ctr">
        <a:solidFill>
          <a:schemeClr val="phClr">
            <a:lumMod val="60000"/>
            <a:lumOff val="40000"/>
          </a:schemeClr>
        </a:solidFill>
        <a:round/>
      </a:ln>
    </cs:spPr>
    <cs:defRPr sz="1197" kern="1200"/>
  </cs:seriesAxis>
  <cs:seriesLine>
    <cs:lnRef idx="0">
      <cs:styleClr val="0"/>
    </cs:lnRef>
    <cs:fillRef idx="0"/>
    <cs:effectRef idx="0"/>
    <cs:fontRef idx="minor">
      <a:schemeClr val="dk1"/>
    </cs:fontRef>
    <cs:spPr>
      <a:ln w="9525">
        <a:solidFill>
          <a:schemeClr val="phClr">
            <a:lumMod val="60000"/>
            <a:lumOff val="40000"/>
            <a:tint val="50000"/>
          </a:schemeClr>
        </a:solidFill>
        <a:prstDash val="dash"/>
      </a:ln>
    </cs:spPr>
  </cs:seriesLine>
  <cs:title>
    <cs:lnRef idx="0"/>
    <cs:fillRef idx="0"/>
    <cs:effectRef idx="0"/>
    <cs:fontRef idx="minor">
      <a:schemeClr val="lt1"/>
    </cs:fontRef>
    <cs:defRPr sz="1995" b="1" kern="1200" cap="all" spc="100" normalizeH="0" baseline="0"/>
  </cs:title>
  <cs:trendline>
    <cs:lnRef idx="0"/>
    <cs:fillRef idx="0"/>
    <cs:effectRef idx="0"/>
    <cs:fontRef idx="minor">
      <a:schemeClr val="dk1"/>
    </cs:fontRef>
    <cs:spPr>
      <a:ln w="28575" cap="rnd">
        <a:solidFill>
          <a:schemeClr val="lt1">
            <a:alpha val="50000"/>
          </a:schemeClr>
        </a:solidFill>
        <a:round/>
      </a:ln>
    </cs:spPr>
  </cs:trendline>
  <cs:trendlineLabel>
    <cs:lnRef idx="0"/>
    <cs:fillRef idx="0"/>
    <cs:effectRef idx="0"/>
    <cs:fontRef idx="minor">
      <a:schemeClr val="lt1"/>
    </cs:fontRef>
    <cs:defRPr sz="1197" kern="1200"/>
  </cs:trendlineLabel>
  <cs:upBar>
    <cs:lnRef idx="0">
      <cs:styleClr val="0"/>
    </cs:lnRef>
    <cs:fillRef idx="0"/>
    <cs:effectRef idx="0"/>
    <cs:fontRef idx="minor">
      <a:schemeClr val="dk1"/>
    </cs:fontRef>
    <cs:spPr>
      <a:solidFill>
        <a:schemeClr val="lt1">
          <a:lumMod val="95000"/>
        </a:schemeClr>
      </a:solidFill>
      <a:ln w="9525">
        <a:solidFill>
          <a:schemeClr val="phClr">
            <a:lumMod val="60000"/>
            <a:lumOff val="40000"/>
          </a:schemeClr>
        </a:solidFill>
      </a:ln>
    </cs:spPr>
  </cs:upBar>
  <cs:valueAxis>
    <cs:lnRef idx="0"/>
    <cs:fillRef idx="0"/>
    <cs:effectRef idx="0"/>
    <cs:fontRef idx="minor">
      <a:schemeClr val="lt1"/>
    </cs:fontRef>
    <cs:defRPr sz="1197" kern="1200"/>
  </cs:valueAxis>
  <cs:wall>
    <cs:lnRef idx="0"/>
    <cs:fillRef idx="0"/>
    <cs:effectRef idx="0"/>
    <cs:fontRef idx="minor">
      <a:schemeClr val="dk1"/>
    </cs:fontRef>
  </cs:wall>
</cs:chartStyle>
</file>

<file path=ppt/media/hdphoto1.wdp>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3426045-868A-4FAA-BEF9-394ADE9C70EC}" type="datetimeFigureOut">
              <a:rPr lang="en-US" smtClean="0"/>
              <a:t>7/15/2021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B8B0BBE-D5B4-4894-9F78-63086536CB3E}" type="slidenum">
              <a:rPr lang="en-US" smtClean="0"/>
              <a:t>‹#›</a:t>
            </a:fld>
            <a:endParaRPr lang="en-US"/>
          </a:p>
        </p:txBody>
      </p:sp>
    </p:spTree>
    <p:extLst>
      <p:ext uri="{BB962C8B-B14F-4D97-AF65-F5344CB8AC3E}">
        <p14:creationId xmlns:p14="http://schemas.microsoft.com/office/powerpoint/2010/main" val="31125852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Calibri" panose="020F0502020204030204" pitchFamily="34" charset="0"/>
                <a:ea typeface="Calibri" panose="020F0502020204030204" pitchFamily="34" charset="0"/>
                <a:cs typeface="Times New Roman" panose="02020603050405020304" pitchFamily="18" charset="0"/>
              </a:rPr>
              <a:t>Welcome. I’m Xira Doctor. I’ll be presenting business strategies for Lariat Rental Cars.</a:t>
            </a:r>
          </a:p>
          <a:p>
            <a:endParaRPr lang="en-US" dirty="0"/>
          </a:p>
        </p:txBody>
      </p:sp>
      <p:sp>
        <p:nvSpPr>
          <p:cNvPr id="4" name="Slide Number Placeholder 3"/>
          <p:cNvSpPr>
            <a:spLocks noGrp="1"/>
          </p:cNvSpPr>
          <p:nvPr>
            <p:ph type="sldNum" sz="quarter" idx="5"/>
          </p:nvPr>
        </p:nvSpPr>
        <p:spPr/>
        <p:txBody>
          <a:bodyPr/>
          <a:lstStyle/>
          <a:p>
            <a:fld id="{DB8B0BBE-D5B4-4894-9F78-63086536CB3E}" type="slidenum">
              <a:rPr lang="en-US" smtClean="0"/>
              <a:t>1</a:t>
            </a:fld>
            <a:endParaRPr lang="en-US"/>
          </a:p>
        </p:txBody>
      </p:sp>
    </p:spTree>
    <p:extLst>
      <p:ext uri="{BB962C8B-B14F-4D97-AF65-F5344CB8AC3E}">
        <p14:creationId xmlns:p14="http://schemas.microsoft.com/office/powerpoint/2010/main" val="12014877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Calibri" panose="020F0502020204030204" pitchFamily="34" charset="0"/>
                <a:ea typeface="Calibri" panose="020F0502020204030204" pitchFamily="34" charset="0"/>
                <a:cs typeface="Times New Roman" panose="02020603050405020304" pitchFamily="18" charset="0"/>
              </a:rPr>
              <a:t>Here we see the overhead costs have increased by 3 million, this is due to an increase in fleet size. More cars, more overhead. Gross revenue is up because there is more cars to rent and more revenue to be generated from such. The profit has increased, but due to larger overhead, the profit margin is actually the same as the Baseline. No improvement whatsoever.</a:t>
            </a:r>
          </a:p>
          <a:p>
            <a:endParaRPr lang="en-US" dirty="0"/>
          </a:p>
        </p:txBody>
      </p:sp>
      <p:sp>
        <p:nvSpPr>
          <p:cNvPr id="4" name="Slide Number Placeholder 3"/>
          <p:cNvSpPr>
            <a:spLocks noGrp="1"/>
          </p:cNvSpPr>
          <p:nvPr>
            <p:ph type="sldNum" sz="quarter" idx="5"/>
          </p:nvPr>
        </p:nvSpPr>
        <p:spPr/>
        <p:txBody>
          <a:bodyPr/>
          <a:lstStyle/>
          <a:p>
            <a:fld id="{DB8B0BBE-D5B4-4894-9F78-63086536CB3E}" type="slidenum">
              <a:rPr lang="en-US" smtClean="0"/>
              <a:t>10</a:t>
            </a:fld>
            <a:endParaRPr lang="en-US"/>
          </a:p>
        </p:txBody>
      </p:sp>
    </p:spTree>
    <p:extLst>
      <p:ext uri="{BB962C8B-B14F-4D97-AF65-F5344CB8AC3E}">
        <p14:creationId xmlns:p14="http://schemas.microsoft.com/office/powerpoint/2010/main" val="36707363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Calibri" panose="020F0502020204030204" pitchFamily="34" charset="0"/>
                <a:ea typeface="Calibri" panose="020F0502020204030204" pitchFamily="34" charset="0"/>
                <a:cs typeface="Times New Roman" panose="02020603050405020304" pitchFamily="18" charset="0"/>
              </a:rPr>
              <a:t>Here we have the Baseline at the bottom and its performance compared to that of the other Strategies. The Baseline and Strategy 3 have the exact same profit margins at 37%. This is because they have a similar overhead to revenue ratio.</a:t>
            </a:r>
          </a:p>
          <a:p>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dirty="0">
                <a:effectLst/>
                <a:latin typeface="Calibri" panose="020F0502020204030204" pitchFamily="34" charset="0"/>
                <a:ea typeface="Calibri" panose="020F0502020204030204" pitchFamily="34" charset="0"/>
                <a:cs typeface="Times New Roman" panose="02020603050405020304" pitchFamily="18" charset="0"/>
              </a:rPr>
              <a:t>Strategy 1 and Strategy 2 have very similar profit margins, they only differ by 0.02% making either strategy a very good choice in increasing profits for Lariat.</a:t>
            </a:r>
          </a:p>
          <a:p>
            <a:endParaRPr lang="en-US" dirty="0"/>
          </a:p>
        </p:txBody>
      </p:sp>
      <p:sp>
        <p:nvSpPr>
          <p:cNvPr id="4" name="Slide Number Placeholder 3"/>
          <p:cNvSpPr>
            <a:spLocks noGrp="1"/>
          </p:cNvSpPr>
          <p:nvPr>
            <p:ph type="sldNum" sz="quarter" idx="5"/>
          </p:nvPr>
        </p:nvSpPr>
        <p:spPr/>
        <p:txBody>
          <a:bodyPr/>
          <a:lstStyle/>
          <a:p>
            <a:fld id="{DB8B0BBE-D5B4-4894-9F78-63086536CB3E}" type="slidenum">
              <a:rPr lang="en-US" smtClean="0"/>
              <a:t>11</a:t>
            </a:fld>
            <a:endParaRPr lang="en-US"/>
          </a:p>
        </p:txBody>
      </p:sp>
    </p:spTree>
    <p:extLst>
      <p:ext uri="{BB962C8B-B14F-4D97-AF65-F5344CB8AC3E}">
        <p14:creationId xmlns:p14="http://schemas.microsoft.com/office/powerpoint/2010/main" val="26960081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My recommendation is to go with Strategy 2. The only way to increase revenue is to raise the rental price across the board. And to increase profit, overhead costs must be decreased. This is the only strategy that combines these two factors and delivers the same profit margin as increasing rental prices by 10%. This strategy will please more customers since the price increase for rentals will be not as steep. This raises the average revenue per rental from $650 to $705 – an increase of $55 revenue per rental.</a:t>
            </a:r>
          </a:p>
          <a:p>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And that concludes my presentation for Lariat. Any questions?</a:t>
            </a:r>
          </a:p>
          <a:p>
            <a:pPr marL="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Thank you.</a:t>
            </a:r>
          </a:p>
          <a:p>
            <a:endParaRPr lang="en-US" dirty="0"/>
          </a:p>
        </p:txBody>
      </p:sp>
      <p:sp>
        <p:nvSpPr>
          <p:cNvPr id="4" name="Slide Number Placeholder 3"/>
          <p:cNvSpPr>
            <a:spLocks noGrp="1"/>
          </p:cNvSpPr>
          <p:nvPr>
            <p:ph type="sldNum" sz="quarter" idx="5"/>
          </p:nvPr>
        </p:nvSpPr>
        <p:spPr/>
        <p:txBody>
          <a:bodyPr/>
          <a:lstStyle/>
          <a:p>
            <a:fld id="{DB8B0BBE-D5B4-4894-9F78-63086536CB3E}" type="slidenum">
              <a:rPr lang="en-US" smtClean="0"/>
              <a:t>12</a:t>
            </a:fld>
            <a:endParaRPr lang="en-US"/>
          </a:p>
        </p:txBody>
      </p:sp>
    </p:spTree>
    <p:extLst>
      <p:ext uri="{BB962C8B-B14F-4D97-AF65-F5344CB8AC3E}">
        <p14:creationId xmlns:p14="http://schemas.microsoft.com/office/powerpoint/2010/main" val="37516414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Calibri" panose="020F0502020204030204" pitchFamily="34" charset="0"/>
                <a:ea typeface="Calibri" panose="020F0502020204030204" pitchFamily="34" charset="0"/>
                <a:cs typeface="Times New Roman" panose="02020603050405020304" pitchFamily="18" charset="0"/>
              </a:rPr>
              <a:t>The business objective is to increase profits by either increasing revenue or decreasing overhead costs. Preferably both. The business strategies I will present either incorporate one or both of these factors.</a:t>
            </a:r>
          </a:p>
          <a:p>
            <a:endParaRPr lang="en-US" dirty="0"/>
          </a:p>
        </p:txBody>
      </p:sp>
      <p:sp>
        <p:nvSpPr>
          <p:cNvPr id="4" name="Slide Number Placeholder 3"/>
          <p:cNvSpPr>
            <a:spLocks noGrp="1"/>
          </p:cNvSpPr>
          <p:nvPr>
            <p:ph type="sldNum" sz="quarter" idx="5"/>
          </p:nvPr>
        </p:nvSpPr>
        <p:spPr/>
        <p:txBody>
          <a:bodyPr/>
          <a:lstStyle/>
          <a:p>
            <a:fld id="{DB8B0BBE-D5B4-4894-9F78-63086536CB3E}" type="slidenum">
              <a:rPr lang="en-US" smtClean="0"/>
              <a:t>2</a:t>
            </a:fld>
            <a:endParaRPr lang="en-US"/>
          </a:p>
        </p:txBody>
      </p:sp>
    </p:spTree>
    <p:extLst>
      <p:ext uri="{BB962C8B-B14F-4D97-AF65-F5344CB8AC3E}">
        <p14:creationId xmlns:p14="http://schemas.microsoft.com/office/powerpoint/2010/main" val="37200766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Calibri" panose="020F0502020204030204" pitchFamily="34" charset="0"/>
                <a:ea typeface="Calibri" panose="020F0502020204030204" pitchFamily="34" charset="0"/>
                <a:cs typeface="Times New Roman" panose="02020603050405020304" pitchFamily="18" charset="0"/>
              </a:rPr>
              <a:t>This is the Lariat Fleet Baseline. 4000 cars in the fleet with a gross revenue of 52.8 million, a yearly overhead of 33 million, and a profit of 19.7 million. This is a profit margin of 37%. </a:t>
            </a:r>
          </a:p>
          <a:p>
            <a:endParaRPr lang="en-US" dirty="0"/>
          </a:p>
        </p:txBody>
      </p:sp>
      <p:sp>
        <p:nvSpPr>
          <p:cNvPr id="4" name="Slide Number Placeholder 3"/>
          <p:cNvSpPr>
            <a:spLocks noGrp="1"/>
          </p:cNvSpPr>
          <p:nvPr>
            <p:ph type="sldNum" sz="quarter" idx="5"/>
          </p:nvPr>
        </p:nvSpPr>
        <p:spPr/>
        <p:txBody>
          <a:bodyPr/>
          <a:lstStyle/>
          <a:p>
            <a:fld id="{DB8B0BBE-D5B4-4894-9F78-63086536CB3E}" type="slidenum">
              <a:rPr lang="en-US" smtClean="0"/>
              <a:t>3</a:t>
            </a:fld>
            <a:endParaRPr lang="en-US"/>
          </a:p>
        </p:txBody>
      </p:sp>
    </p:spTree>
    <p:extLst>
      <p:ext uri="{BB962C8B-B14F-4D97-AF65-F5344CB8AC3E}">
        <p14:creationId xmlns:p14="http://schemas.microsoft.com/office/powerpoint/2010/main" val="41409190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Calibri" panose="020F0502020204030204" pitchFamily="34" charset="0"/>
                <a:ea typeface="Calibri" panose="020F0502020204030204" pitchFamily="34" charset="0"/>
                <a:cs typeface="Times New Roman" panose="02020603050405020304" pitchFamily="18" charset="0"/>
              </a:rPr>
              <a:t>Here we have the top ten car performers in the fleet, based on profit percentages. They all hover in the low 70s to mid 60s range. The average overhead costs for these ten cars is around $6000 a year and the average revenue is about $20k per car. If a decision was made to increase the fleet, these would be the cars I would recommend to add more of to the inventory since they’re quite popular with customers.</a:t>
            </a:r>
          </a:p>
          <a:p>
            <a:endParaRPr lang="en-US" dirty="0"/>
          </a:p>
        </p:txBody>
      </p:sp>
      <p:sp>
        <p:nvSpPr>
          <p:cNvPr id="4" name="Slide Number Placeholder 3"/>
          <p:cNvSpPr>
            <a:spLocks noGrp="1"/>
          </p:cNvSpPr>
          <p:nvPr>
            <p:ph type="sldNum" sz="quarter" idx="5"/>
          </p:nvPr>
        </p:nvSpPr>
        <p:spPr/>
        <p:txBody>
          <a:bodyPr/>
          <a:lstStyle/>
          <a:p>
            <a:fld id="{DB8B0BBE-D5B4-4894-9F78-63086536CB3E}" type="slidenum">
              <a:rPr lang="en-US" smtClean="0"/>
              <a:t>4</a:t>
            </a:fld>
            <a:endParaRPr lang="en-US"/>
          </a:p>
        </p:txBody>
      </p:sp>
    </p:spTree>
    <p:extLst>
      <p:ext uri="{BB962C8B-B14F-4D97-AF65-F5344CB8AC3E}">
        <p14:creationId xmlns:p14="http://schemas.microsoft.com/office/powerpoint/2010/main" val="9817123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Calibri" panose="020F0502020204030204" pitchFamily="34" charset="0"/>
                <a:ea typeface="Calibri" panose="020F0502020204030204" pitchFamily="34" charset="0"/>
                <a:cs typeface="Times New Roman" panose="02020603050405020304" pitchFamily="18" charset="0"/>
              </a:rPr>
              <a:t>Strategy 1 – assume overhead costs stay the same as the baseline, while increase rental prices by 10% to increase revenue. </a:t>
            </a:r>
          </a:p>
          <a:p>
            <a:endParaRPr lang="en-US" dirty="0"/>
          </a:p>
        </p:txBody>
      </p:sp>
      <p:sp>
        <p:nvSpPr>
          <p:cNvPr id="4" name="Slide Number Placeholder 3"/>
          <p:cNvSpPr>
            <a:spLocks noGrp="1"/>
          </p:cNvSpPr>
          <p:nvPr>
            <p:ph type="sldNum" sz="quarter" idx="5"/>
          </p:nvPr>
        </p:nvSpPr>
        <p:spPr/>
        <p:txBody>
          <a:bodyPr/>
          <a:lstStyle/>
          <a:p>
            <a:fld id="{DB8B0BBE-D5B4-4894-9F78-63086536CB3E}" type="slidenum">
              <a:rPr lang="en-US" smtClean="0"/>
              <a:t>5</a:t>
            </a:fld>
            <a:endParaRPr lang="en-US"/>
          </a:p>
        </p:txBody>
      </p:sp>
    </p:spTree>
    <p:extLst>
      <p:ext uri="{BB962C8B-B14F-4D97-AF65-F5344CB8AC3E}">
        <p14:creationId xmlns:p14="http://schemas.microsoft.com/office/powerpoint/2010/main" val="13006800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Strategy 1’s performance compared to the Baseline, we see that overhead costs remain the same. Gross revenue is up for Strategy 1 and this is because of the overall increase in rental prices. Because overhead stays the same, but revenue goes up, the profit margin increases, resulting in higher profits by almost 6 million.</a:t>
            </a:r>
            <a:endParaRPr lang="en-US" dirty="0"/>
          </a:p>
        </p:txBody>
      </p:sp>
      <p:sp>
        <p:nvSpPr>
          <p:cNvPr id="4" name="Slide Number Placeholder 3"/>
          <p:cNvSpPr>
            <a:spLocks noGrp="1"/>
          </p:cNvSpPr>
          <p:nvPr>
            <p:ph type="sldNum" sz="quarter" idx="5"/>
          </p:nvPr>
        </p:nvSpPr>
        <p:spPr/>
        <p:txBody>
          <a:bodyPr/>
          <a:lstStyle/>
          <a:p>
            <a:fld id="{DB8B0BBE-D5B4-4894-9F78-63086536CB3E}" type="slidenum">
              <a:rPr lang="en-US" smtClean="0"/>
              <a:t>6</a:t>
            </a:fld>
            <a:endParaRPr lang="en-US"/>
          </a:p>
        </p:txBody>
      </p:sp>
    </p:spTree>
    <p:extLst>
      <p:ext uri="{BB962C8B-B14F-4D97-AF65-F5344CB8AC3E}">
        <p14:creationId xmlns:p14="http://schemas.microsoft.com/office/powerpoint/2010/main" val="37833117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Strategy 2 – reduce overhead costs by reducing fleet size, selling cars that make less than 10% profit, while also increasing the rental price by 5%. </a:t>
            </a:r>
            <a:endParaRPr lang="en-US" dirty="0"/>
          </a:p>
        </p:txBody>
      </p:sp>
      <p:sp>
        <p:nvSpPr>
          <p:cNvPr id="4" name="Slide Number Placeholder 3"/>
          <p:cNvSpPr>
            <a:spLocks noGrp="1"/>
          </p:cNvSpPr>
          <p:nvPr>
            <p:ph type="sldNum" sz="quarter" idx="5"/>
          </p:nvPr>
        </p:nvSpPr>
        <p:spPr/>
        <p:txBody>
          <a:bodyPr/>
          <a:lstStyle/>
          <a:p>
            <a:fld id="{DB8B0BBE-D5B4-4894-9F78-63086536CB3E}" type="slidenum">
              <a:rPr lang="en-US" smtClean="0"/>
              <a:t>7</a:t>
            </a:fld>
            <a:endParaRPr lang="en-US"/>
          </a:p>
        </p:txBody>
      </p:sp>
    </p:spTree>
    <p:extLst>
      <p:ext uri="{BB962C8B-B14F-4D97-AF65-F5344CB8AC3E}">
        <p14:creationId xmlns:p14="http://schemas.microsoft.com/office/powerpoint/2010/main" val="3650233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As you can see, the overhead has gone down by 3.8 million because the fleet size has decreased by 784 cars that were profiting under 10%. Overall gross revenue is down by 1 million because of the loss of those cars, but because the overhead is so dramatically decreased, the profit margin actually goes up and overall profits increase by 3 million. </a:t>
            </a:r>
            <a:endParaRPr lang="en-US" dirty="0"/>
          </a:p>
        </p:txBody>
      </p:sp>
      <p:sp>
        <p:nvSpPr>
          <p:cNvPr id="4" name="Slide Number Placeholder 3"/>
          <p:cNvSpPr>
            <a:spLocks noGrp="1"/>
          </p:cNvSpPr>
          <p:nvPr>
            <p:ph type="sldNum" sz="quarter" idx="5"/>
          </p:nvPr>
        </p:nvSpPr>
        <p:spPr/>
        <p:txBody>
          <a:bodyPr/>
          <a:lstStyle/>
          <a:p>
            <a:fld id="{DB8B0BBE-D5B4-4894-9F78-63086536CB3E}" type="slidenum">
              <a:rPr lang="en-US" smtClean="0"/>
              <a:t>8</a:t>
            </a:fld>
            <a:endParaRPr lang="en-US"/>
          </a:p>
        </p:txBody>
      </p:sp>
    </p:spTree>
    <p:extLst>
      <p:ext uri="{BB962C8B-B14F-4D97-AF65-F5344CB8AC3E}">
        <p14:creationId xmlns:p14="http://schemas.microsoft.com/office/powerpoint/2010/main" val="22651830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Calibri" panose="020F0502020204030204" pitchFamily="34" charset="0"/>
                <a:ea typeface="Calibri" panose="020F0502020204030204" pitchFamily="34" charset="0"/>
                <a:cs typeface="Times New Roman" panose="02020603050405020304" pitchFamily="18" charset="0"/>
              </a:rPr>
              <a:t>Strategy 3 – increase the fleet by 10% using the average rental price. Rental prices stay the same. What this means is I ran the numbers by just increasing the fleet by 400 cars using average statistics. I didn’t specify which cars to add, but if this was a strategy Lariat wanted to go with, I would obviously recommend the cars on Slide 4 who were the top earners in the fleet.</a:t>
            </a:r>
          </a:p>
          <a:p>
            <a:endParaRPr lang="en-US" dirty="0"/>
          </a:p>
        </p:txBody>
      </p:sp>
      <p:sp>
        <p:nvSpPr>
          <p:cNvPr id="4" name="Slide Number Placeholder 3"/>
          <p:cNvSpPr>
            <a:spLocks noGrp="1"/>
          </p:cNvSpPr>
          <p:nvPr>
            <p:ph type="sldNum" sz="quarter" idx="5"/>
          </p:nvPr>
        </p:nvSpPr>
        <p:spPr/>
        <p:txBody>
          <a:bodyPr/>
          <a:lstStyle/>
          <a:p>
            <a:fld id="{DB8B0BBE-D5B4-4894-9F78-63086536CB3E}" type="slidenum">
              <a:rPr lang="en-US" smtClean="0"/>
              <a:t>9</a:t>
            </a:fld>
            <a:endParaRPr lang="en-US"/>
          </a:p>
        </p:txBody>
      </p:sp>
    </p:spTree>
    <p:extLst>
      <p:ext uri="{BB962C8B-B14F-4D97-AF65-F5344CB8AC3E}">
        <p14:creationId xmlns:p14="http://schemas.microsoft.com/office/powerpoint/2010/main" val="34128338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0F8CF-692C-4963-8B5E-D1C0928CF160}"/>
              </a:ext>
            </a:extLst>
          </p:cNvPr>
          <p:cNvSpPr>
            <a:spLocks noGrp="1"/>
          </p:cNvSpPr>
          <p:nvPr>
            <p:ph type="ctrTitle"/>
          </p:nvPr>
        </p:nvSpPr>
        <p:spPr>
          <a:xfrm>
            <a:off x="1429612" y="1013984"/>
            <a:ext cx="7714388" cy="3260635"/>
          </a:xfrm>
        </p:spPr>
        <p:txBody>
          <a:bodyPr anchor="b"/>
          <a:lstStyle>
            <a:lvl1pPr algn="l">
              <a:defRPr sz="2800"/>
            </a:lvl1pPr>
          </a:lstStyle>
          <a:p>
            <a:r>
              <a:rPr lang="en-US" dirty="0"/>
              <a:t>Click to edit Master title style</a:t>
            </a:r>
          </a:p>
        </p:txBody>
      </p:sp>
      <p:sp>
        <p:nvSpPr>
          <p:cNvPr id="3" name="Subtitle 2">
            <a:extLst>
              <a:ext uri="{FF2B5EF4-FFF2-40B4-BE49-F238E27FC236}">
                <a16:creationId xmlns:a16="http://schemas.microsoft.com/office/drawing/2014/main" id="{9F419655-1613-4CC0-BBE9-BD2CB2C3C766}"/>
              </a:ext>
            </a:extLst>
          </p:cNvPr>
          <p:cNvSpPr>
            <a:spLocks noGrp="1"/>
          </p:cNvSpPr>
          <p:nvPr>
            <p:ph type="subTitle" idx="1"/>
          </p:nvPr>
        </p:nvSpPr>
        <p:spPr>
          <a:xfrm>
            <a:off x="1429612" y="4848464"/>
            <a:ext cx="7714388" cy="1085849"/>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40267FFF-6BC4-4DF0-BC55-B2C3BFD8ED12}"/>
              </a:ext>
            </a:extLst>
          </p:cNvPr>
          <p:cNvSpPr>
            <a:spLocks noGrp="1"/>
          </p:cNvSpPr>
          <p:nvPr>
            <p:ph type="dt" sz="half" idx="10"/>
          </p:nvPr>
        </p:nvSpPr>
        <p:spPr/>
        <p:txBody>
          <a:bodyPr/>
          <a:lstStyle/>
          <a:p>
            <a:fld id="{3C2B07E4-CDF9-4C88-A2F3-04620E58224D}" type="datetimeFigureOut">
              <a:rPr lang="en-US" smtClean="0"/>
              <a:t>7/15/2021</a:t>
            </a:fld>
            <a:endParaRPr lang="en-US"/>
          </a:p>
        </p:txBody>
      </p:sp>
      <p:sp>
        <p:nvSpPr>
          <p:cNvPr id="5" name="Footer Placeholder 4">
            <a:extLst>
              <a:ext uri="{FF2B5EF4-FFF2-40B4-BE49-F238E27FC236}">
                <a16:creationId xmlns:a16="http://schemas.microsoft.com/office/drawing/2014/main" id="{D6389830-A1B7-484B-832C-F64A558BDF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A8F727-72C8-47A9-8E54-AD84590286F9}"/>
              </a:ext>
            </a:extLst>
          </p:cNvPr>
          <p:cNvSpPr>
            <a:spLocks noGrp="1"/>
          </p:cNvSpPr>
          <p:nvPr>
            <p:ph type="sldNum" sz="quarter" idx="12"/>
          </p:nvPr>
        </p:nvSpPr>
        <p:spPr/>
        <p:txBody>
          <a:bodyPr/>
          <a:lstStyle/>
          <a:p>
            <a:fld id="{EFE71E98-A417-4ECC-ACEB-C0490C20DB04}" type="slidenum">
              <a:rPr lang="en-US" smtClean="0"/>
              <a:t>‹#›</a:t>
            </a:fld>
            <a:endParaRPr lang="en-US"/>
          </a:p>
        </p:txBody>
      </p:sp>
      <p:cxnSp>
        <p:nvCxnSpPr>
          <p:cNvPr id="7" name="Straight Connector 6">
            <a:extLst>
              <a:ext uri="{FF2B5EF4-FFF2-40B4-BE49-F238E27FC236}">
                <a16:creationId xmlns:a16="http://schemas.microsoft.com/office/drawing/2014/main" id="{AEED5540-64E5-4258-ABA4-753F07B71B38}"/>
              </a:ext>
            </a:extLst>
          </p:cNvPr>
          <p:cNvCxnSpPr>
            <a:cxnSpLocks/>
          </p:cNvCxnSpPr>
          <p:nvPr/>
        </p:nvCxnSpPr>
        <p:spPr>
          <a:xfrm>
            <a:off x="1524000" y="4571506"/>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282183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C8A5DE-E5C6-4DB9-AD28-8F1EAC6F5513}"/>
              </a:ext>
            </a:extLst>
          </p:cNvPr>
          <p:cNvSpPr>
            <a:spLocks noGrp="1"/>
          </p:cNvSpPr>
          <p:nvPr>
            <p:ph type="title"/>
          </p:nvPr>
        </p:nvSpPr>
        <p:spPr/>
        <p:txBody>
          <a:bodyPr/>
          <a:lstStyle>
            <a:lvl1pPr>
              <a:defRPr>
                <a:solidFill>
                  <a:schemeClr val="tx1"/>
                </a:solidFill>
              </a:defRPr>
            </a:lvl1pPr>
          </a:lstStyle>
          <a:p>
            <a:r>
              <a:rPr lang="en-US" dirty="0"/>
              <a:t>Click to edit Master title style</a:t>
            </a:r>
          </a:p>
        </p:txBody>
      </p:sp>
      <p:sp>
        <p:nvSpPr>
          <p:cNvPr id="3" name="Vertical Text Placeholder 2">
            <a:extLst>
              <a:ext uri="{FF2B5EF4-FFF2-40B4-BE49-F238E27FC236}">
                <a16:creationId xmlns:a16="http://schemas.microsoft.com/office/drawing/2014/main" id="{4363E08E-9B2D-4740-9AC6-D5E1CFB95FC6}"/>
              </a:ext>
            </a:extLst>
          </p:cNvPr>
          <p:cNvSpPr>
            <a:spLocks noGrp="1"/>
          </p:cNvSpPr>
          <p:nvPr>
            <p:ph type="body" orient="vert" idx="1"/>
          </p:nvPr>
        </p:nvSpPr>
        <p:spPr>
          <a:xfrm>
            <a:off x="1429566" y="2229957"/>
            <a:ext cx="9238434" cy="3866043"/>
          </a:xfrm>
        </p:spPr>
        <p:txBody>
          <a:bodyPr vert="eaVert"/>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4E4E3736-E8AA-4F58-9D3A-27050B287F9D}"/>
              </a:ext>
            </a:extLst>
          </p:cNvPr>
          <p:cNvSpPr>
            <a:spLocks noGrp="1"/>
          </p:cNvSpPr>
          <p:nvPr>
            <p:ph type="dt" sz="half" idx="10"/>
          </p:nvPr>
        </p:nvSpPr>
        <p:spPr/>
        <p:txBody>
          <a:bodyPr/>
          <a:lstStyle/>
          <a:p>
            <a:fld id="{3C2B07E4-CDF9-4C88-A2F3-04620E58224D}" type="datetimeFigureOut">
              <a:rPr lang="en-US" smtClean="0"/>
              <a:t>7/15/2021</a:t>
            </a:fld>
            <a:endParaRPr lang="en-US"/>
          </a:p>
        </p:txBody>
      </p:sp>
      <p:sp>
        <p:nvSpPr>
          <p:cNvPr id="5" name="Footer Placeholder 4">
            <a:extLst>
              <a:ext uri="{FF2B5EF4-FFF2-40B4-BE49-F238E27FC236}">
                <a16:creationId xmlns:a16="http://schemas.microsoft.com/office/drawing/2014/main" id="{1DE95E84-15BC-478B-9DAB-15025867BB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3E9D98F-E0A8-4254-A957-7F17811D017E}"/>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13573470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7DE70F5-2276-4F91-9FC2-8DA4B528814A}"/>
              </a:ext>
            </a:extLst>
          </p:cNvPr>
          <p:cNvSpPr>
            <a:spLocks noGrp="1"/>
          </p:cNvSpPr>
          <p:nvPr>
            <p:ph type="title" orient="vert"/>
          </p:nvPr>
        </p:nvSpPr>
        <p:spPr>
          <a:xfrm>
            <a:off x="9144000" y="1467699"/>
            <a:ext cx="1758461" cy="4628301"/>
          </a:xfrm>
        </p:spPr>
        <p:txBody>
          <a:bodyPr vert="eaVert"/>
          <a:lstStyle>
            <a:lvl1pPr>
              <a:defRPr>
                <a:solidFill>
                  <a:schemeClr val="tx1"/>
                </a:solidFill>
              </a:defRPr>
            </a:lvl1pPr>
          </a:lstStyle>
          <a:p>
            <a:r>
              <a:rPr lang="en-US" dirty="0"/>
              <a:t>Click to edit Master title style</a:t>
            </a:r>
          </a:p>
        </p:txBody>
      </p:sp>
      <p:sp>
        <p:nvSpPr>
          <p:cNvPr id="3" name="Vertical Text Placeholder 2">
            <a:extLst>
              <a:ext uri="{FF2B5EF4-FFF2-40B4-BE49-F238E27FC236}">
                <a16:creationId xmlns:a16="http://schemas.microsoft.com/office/drawing/2014/main" id="{D21856C5-C2FD-45E4-A631-AC06B5495BEA}"/>
              </a:ext>
            </a:extLst>
          </p:cNvPr>
          <p:cNvSpPr>
            <a:spLocks noGrp="1"/>
          </p:cNvSpPr>
          <p:nvPr>
            <p:ph type="body" orient="vert" idx="1"/>
          </p:nvPr>
        </p:nvSpPr>
        <p:spPr>
          <a:xfrm>
            <a:off x="1182312" y="1467699"/>
            <a:ext cx="7839379" cy="4628301"/>
          </a:xfrm>
        </p:spPr>
        <p:txBody>
          <a:bodyPr vert="eaVert"/>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5EE336EA-B6DD-4115-9C67-79A24C866ED4}"/>
              </a:ext>
            </a:extLst>
          </p:cNvPr>
          <p:cNvSpPr>
            <a:spLocks noGrp="1"/>
          </p:cNvSpPr>
          <p:nvPr>
            <p:ph type="dt" sz="half" idx="10"/>
          </p:nvPr>
        </p:nvSpPr>
        <p:spPr/>
        <p:txBody>
          <a:bodyPr/>
          <a:lstStyle/>
          <a:p>
            <a:fld id="{3C2B07E4-CDF9-4C88-A2F3-04620E58224D}" type="datetimeFigureOut">
              <a:rPr lang="en-US" smtClean="0"/>
              <a:t>7/15/2021</a:t>
            </a:fld>
            <a:endParaRPr lang="en-US"/>
          </a:p>
        </p:txBody>
      </p:sp>
      <p:sp>
        <p:nvSpPr>
          <p:cNvPr id="5" name="Footer Placeholder 4">
            <a:extLst>
              <a:ext uri="{FF2B5EF4-FFF2-40B4-BE49-F238E27FC236}">
                <a16:creationId xmlns:a16="http://schemas.microsoft.com/office/drawing/2014/main" id="{C2EA668B-1DAB-449C-9BA4-7B1572A22B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C6567E-119D-4C98-93FF-73A332803A13}"/>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21206738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EF94C-BCB1-4F4C-AF70-DD2A5C4E3318}"/>
              </a:ext>
            </a:extLst>
          </p:cNvPr>
          <p:cNvSpPr>
            <a:spLocks noGrp="1"/>
          </p:cNvSpPr>
          <p:nvPr>
            <p:ph type="title"/>
          </p:nvPr>
        </p:nvSpPr>
        <p:spPr>
          <a:xfrm>
            <a:off x="1429566" y="1045445"/>
            <a:ext cx="9238434" cy="857559"/>
          </a:xfrm>
        </p:spPr>
        <p:txBody>
          <a:bodyPr anchor="b"/>
          <a:lstStyle>
            <a:lvl1pPr>
              <a:defRPr>
                <a:solidFill>
                  <a:schemeClr val="tx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8A909B75-A057-44B5-872F-DF01BDC8EA07}"/>
              </a:ext>
            </a:extLst>
          </p:cNvPr>
          <p:cNvSpPr>
            <a:spLocks noGrp="1"/>
          </p:cNvSpPr>
          <p:nvPr>
            <p:ph idx="1"/>
          </p:nvPr>
        </p:nvSpPr>
        <p:spPr>
          <a:xfrm>
            <a:off x="1429566" y="2286000"/>
            <a:ext cx="9238434" cy="38100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9806260C-3219-4812-88F2-3162D37F293B}"/>
              </a:ext>
            </a:extLst>
          </p:cNvPr>
          <p:cNvSpPr>
            <a:spLocks noGrp="1"/>
          </p:cNvSpPr>
          <p:nvPr>
            <p:ph type="dt" sz="half" idx="10"/>
          </p:nvPr>
        </p:nvSpPr>
        <p:spPr/>
        <p:txBody>
          <a:bodyPr/>
          <a:lstStyle/>
          <a:p>
            <a:fld id="{3C2B07E4-CDF9-4C88-A2F3-04620E58224D}" type="datetimeFigureOut">
              <a:rPr lang="en-US" smtClean="0"/>
              <a:t>7/15/2021</a:t>
            </a:fld>
            <a:endParaRPr lang="en-US"/>
          </a:p>
        </p:txBody>
      </p:sp>
      <p:sp>
        <p:nvSpPr>
          <p:cNvPr id="5" name="Footer Placeholder 4">
            <a:extLst>
              <a:ext uri="{FF2B5EF4-FFF2-40B4-BE49-F238E27FC236}">
                <a16:creationId xmlns:a16="http://schemas.microsoft.com/office/drawing/2014/main" id="{F2762B73-9C01-4BE3-A199-782BE6EBA6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761492-EB56-4454-9D2A-8BB94AACB899}"/>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14974336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980A128-A52A-402C-865B-1BF08D7F0458}"/>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E900447-3778-4AB7-ACB3-7C2313FE9A47}"/>
              </a:ext>
            </a:extLst>
          </p:cNvPr>
          <p:cNvSpPr>
            <a:spLocks noGrp="1"/>
          </p:cNvSpPr>
          <p:nvPr>
            <p:ph type="title"/>
          </p:nvPr>
        </p:nvSpPr>
        <p:spPr>
          <a:xfrm>
            <a:off x="1421745" y="1287554"/>
            <a:ext cx="8284963" cy="3113064"/>
          </a:xfrm>
        </p:spPr>
        <p:txBody>
          <a:bodyPr anchor="t"/>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F9B910C9-BA3C-4D31-9C62-2C2408591FF2}"/>
              </a:ext>
            </a:extLst>
          </p:cNvPr>
          <p:cNvSpPr>
            <a:spLocks noGrp="1"/>
          </p:cNvSpPr>
          <p:nvPr>
            <p:ph type="body" idx="1"/>
          </p:nvPr>
        </p:nvSpPr>
        <p:spPr>
          <a:xfrm>
            <a:off x="1421744" y="4619707"/>
            <a:ext cx="7722256" cy="1476293"/>
          </a:xfrm>
        </p:spPr>
        <p:txBody>
          <a:bodyPr anchor="b">
            <a:normAutofit/>
          </a:bodyPr>
          <a:lstStyle>
            <a:lvl1pPr marL="0" indent="0">
              <a:buNone/>
              <a:defRPr sz="18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58742E8A-6B69-406B-A3DF-0A1B76832E0A}"/>
              </a:ext>
            </a:extLst>
          </p:cNvPr>
          <p:cNvSpPr>
            <a:spLocks noGrp="1"/>
          </p:cNvSpPr>
          <p:nvPr>
            <p:ph type="dt" sz="half" idx="10"/>
          </p:nvPr>
        </p:nvSpPr>
        <p:spPr/>
        <p:txBody>
          <a:bodyPr/>
          <a:lstStyle/>
          <a:p>
            <a:fld id="{3C2B07E4-CDF9-4C88-A2F3-04620E58224D}" type="datetimeFigureOut">
              <a:rPr lang="en-US" smtClean="0"/>
              <a:t>7/15/2021</a:t>
            </a:fld>
            <a:endParaRPr lang="en-US"/>
          </a:p>
        </p:txBody>
      </p:sp>
      <p:sp>
        <p:nvSpPr>
          <p:cNvPr id="5" name="Footer Placeholder 4">
            <a:extLst>
              <a:ext uri="{FF2B5EF4-FFF2-40B4-BE49-F238E27FC236}">
                <a16:creationId xmlns:a16="http://schemas.microsoft.com/office/drawing/2014/main" id="{64D665CF-4461-4BB8-8F3A-ED1CB1084CA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898B27-5EF3-49F4-B3CE-F3CF419AE06E}"/>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38622627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33F3BA-5AD5-4F15-97B2-E4652D1D4E15}"/>
              </a:ext>
            </a:extLst>
          </p:cNvPr>
          <p:cNvSpPr>
            <a:spLocks noGrp="1"/>
          </p:cNvSpPr>
          <p:nvPr>
            <p:ph type="title"/>
          </p:nvPr>
        </p:nvSpPr>
        <p:spPr>
          <a:xfrm>
            <a:off x="1429566" y="1013411"/>
            <a:ext cx="9238434" cy="889592"/>
          </a:xfrm>
        </p:spPr>
        <p:txBody>
          <a:bodyPr/>
          <a:lstStyle>
            <a:lvl1pPr>
              <a:defRPr>
                <a:solidFill>
                  <a:schemeClr val="tx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7EA997B8-1FD3-40E6-A486-256EB41DB70A}"/>
              </a:ext>
            </a:extLst>
          </p:cNvPr>
          <p:cNvSpPr>
            <a:spLocks noGrp="1"/>
          </p:cNvSpPr>
          <p:nvPr>
            <p:ph sz="half" idx="1"/>
          </p:nvPr>
        </p:nvSpPr>
        <p:spPr>
          <a:xfrm>
            <a:off x="1429566" y="2135565"/>
            <a:ext cx="4495800" cy="3960435"/>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4183F4D8-AA9A-4AF7-86EA-E4D797B98CE9}"/>
              </a:ext>
            </a:extLst>
          </p:cNvPr>
          <p:cNvSpPr>
            <a:spLocks noGrp="1"/>
          </p:cNvSpPr>
          <p:nvPr>
            <p:ph sz="half" idx="2"/>
          </p:nvPr>
        </p:nvSpPr>
        <p:spPr>
          <a:xfrm>
            <a:off x="6172200" y="2135565"/>
            <a:ext cx="4495800" cy="3960435"/>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BA08823E-BC08-4810-9BFF-35D2EA2AE729}"/>
              </a:ext>
            </a:extLst>
          </p:cNvPr>
          <p:cNvSpPr>
            <a:spLocks noGrp="1"/>
          </p:cNvSpPr>
          <p:nvPr>
            <p:ph type="dt" sz="half" idx="10"/>
          </p:nvPr>
        </p:nvSpPr>
        <p:spPr/>
        <p:txBody>
          <a:bodyPr/>
          <a:lstStyle/>
          <a:p>
            <a:fld id="{3C2B07E4-CDF9-4C88-A2F3-04620E58224D}" type="datetimeFigureOut">
              <a:rPr lang="en-US" smtClean="0"/>
              <a:t>7/15/2021</a:t>
            </a:fld>
            <a:endParaRPr lang="en-US"/>
          </a:p>
        </p:txBody>
      </p:sp>
      <p:sp>
        <p:nvSpPr>
          <p:cNvPr id="6" name="Footer Placeholder 5">
            <a:extLst>
              <a:ext uri="{FF2B5EF4-FFF2-40B4-BE49-F238E27FC236}">
                <a16:creationId xmlns:a16="http://schemas.microsoft.com/office/drawing/2014/main" id="{2FDD2BFB-BB2C-4C4A-A6E1-DD223C2BE02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D369B2-12F8-4583-8A7F-523C9A3EF09B}"/>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23853475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C717F-84B9-44BA-8DD6-680394AB193E}"/>
              </a:ext>
            </a:extLst>
          </p:cNvPr>
          <p:cNvSpPr>
            <a:spLocks noGrp="1"/>
          </p:cNvSpPr>
          <p:nvPr>
            <p:ph type="title"/>
          </p:nvPr>
        </p:nvSpPr>
        <p:spPr>
          <a:xfrm>
            <a:off x="1429566" y="1079150"/>
            <a:ext cx="9238434" cy="823912"/>
          </a:xfrm>
        </p:spPr>
        <p:txBody>
          <a:bodyPr/>
          <a:lstStyle>
            <a:lvl1pPr>
              <a:defRPr>
                <a:solidFill>
                  <a:schemeClr val="tx1"/>
                </a:solidFill>
              </a:defRPr>
            </a:lvl1pPr>
          </a:lstStyle>
          <a:p>
            <a:r>
              <a:rPr lang="en-US" dirty="0"/>
              <a:t>Click to edit Master title style</a:t>
            </a:r>
          </a:p>
        </p:txBody>
      </p:sp>
      <p:sp>
        <p:nvSpPr>
          <p:cNvPr id="3" name="Text Placeholder 2">
            <a:extLst>
              <a:ext uri="{FF2B5EF4-FFF2-40B4-BE49-F238E27FC236}">
                <a16:creationId xmlns:a16="http://schemas.microsoft.com/office/drawing/2014/main" id="{2A1217D6-7448-4625-964F-5D82F65F11F7}"/>
              </a:ext>
            </a:extLst>
          </p:cNvPr>
          <p:cNvSpPr>
            <a:spLocks noGrp="1"/>
          </p:cNvSpPr>
          <p:nvPr>
            <p:ph type="body" idx="1"/>
          </p:nvPr>
        </p:nvSpPr>
        <p:spPr>
          <a:xfrm>
            <a:off x="1429567" y="2013217"/>
            <a:ext cx="4495799" cy="704232"/>
          </a:xfrm>
        </p:spPr>
        <p:txBody>
          <a:bodyPr anchor="b">
            <a:normAutofit/>
          </a:bodyPr>
          <a:lstStyle>
            <a:lvl1pPr marL="0" indent="0">
              <a:lnSpc>
                <a:spcPct val="100000"/>
              </a:lnSpc>
              <a:buNone/>
              <a:defRPr sz="1800" b="0" cap="all" spc="30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253A534C-0B54-4327-99C0-4F0019FD21F6}"/>
              </a:ext>
            </a:extLst>
          </p:cNvPr>
          <p:cNvSpPr>
            <a:spLocks noGrp="1"/>
          </p:cNvSpPr>
          <p:nvPr>
            <p:ph sz="half" idx="2"/>
          </p:nvPr>
        </p:nvSpPr>
        <p:spPr>
          <a:xfrm>
            <a:off x="1429567" y="3048000"/>
            <a:ext cx="4495800" cy="30480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389D4A63-0795-4B74-8C11-5FE7944118C7}"/>
              </a:ext>
            </a:extLst>
          </p:cNvPr>
          <p:cNvSpPr>
            <a:spLocks noGrp="1"/>
          </p:cNvSpPr>
          <p:nvPr>
            <p:ph type="body" sz="quarter" idx="3"/>
          </p:nvPr>
        </p:nvSpPr>
        <p:spPr>
          <a:xfrm>
            <a:off x="6172200" y="2013215"/>
            <a:ext cx="4495800" cy="704233"/>
          </a:xfrm>
        </p:spPr>
        <p:txBody>
          <a:bodyPr anchor="b">
            <a:normAutofit/>
          </a:bodyPr>
          <a:lstStyle>
            <a:lvl1pPr marL="0" indent="0">
              <a:lnSpc>
                <a:spcPct val="100000"/>
              </a:lnSpc>
              <a:buNone/>
              <a:defRPr sz="1800" b="0" cap="all" spc="30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823D16F3-F747-441B-9854-27225954DEC4}"/>
              </a:ext>
            </a:extLst>
          </p:cNvPr>
          <p:cNvSpPr>
            <a:spLocks noGrp="1"/>
          </p:cNvSpPr>
          <p:nvPr>
            <p:ph sz="quarter" idx="4"/>
          </p:nvPr>
        </p:nvSpPr>
        <p:spPr>
          <a:xfrm>
            <a:off x="6172200" y="3048000"/>
            <a:ext cx="4495800" cy="30480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0E8168E2-6B97-486E-B0E4-4E7F5CDBB5B1}"/>
              </a:ext>
            </a:extLst>
          </p:cNvPr>
          <p:cNvSpPr>
            <a:spLocks noGrp="1"/>
          </p:cNvSpPr>
          <p:nvPr>
            <p:ph type="dt" sz="half" idx="10"/>
          </p:nvPr>
        </p:nvSpPr>
        <p:spPr/>
        <p:txBody>
          <a:bodyPr/>
          <a:lstStyle/>
          <a:p>
            <a:fld id="{3C2B07E4-CDF9-4C88-A2F3-04620E58224D}" type="datetimeFigureOut">
              <a:rPr lang="en-US" smtClean="0"/>
              <a:t>7/15/2021</a:t>
            </a:fld>
            <a:endParaRPr lang="en-US"/>
          </a:p>
        </p:txBody>
      </p:sp>
      <p:sp>
        <p:nvSpPr>
          <p:cNvPr id="8" name="Footer Placeholder 7">
            <a:extLst>
              <a:ext uri="{FF2B5EF4-FFF2-40B4-BE49-F238E27FC236}">
                <a16:creationId xmlns:a16="http://schemas.microsoft.com/office/drawing/2014/main" id="{D05D3E2B-2F4E-4347-A8E9-27EB7D0359B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C1FC4F5-6876-414E-9E30-84706A3F528C}"/>
              </a:ext>
            </a:extLst>
          </p:cNvPr>
          <p:cNvSpPr>
            <a:spLocks noGrp="1"/>
          </p:cNvSpPr>
          <p:nvPr>
            <p:ph type="sldNum" sz="quarter" idx="12"/>
          </p:nvPr>
        </p:nvSpPr>
        <p:spPr/>
        <p:txBody>
          <a:bodyPr/>
          <a:lstStyle/>
          <a:p>
            <a:fld id="{EFE71E98-A417-4ECC-ACEB-C0490C20DB04}" type="slidenum">
              <a:rPr lang="en-US" smtClean="0"/>
              <a:t>‹#›</a:t>
            </a:fld>
            <a:endParaRPr lang="en-US"/>
          </a:p>
        </p:txBody>
      </p:sp>
      <p:cxnSp>
        <p:nvCxnSpPr>
          <p:cNvPr id="11" name="Straight Connector 10">
            <a:extLst>
              <a:ext uri="{FF2B5EF4-FFF2-40B4-BE49-F238E27FC236}">
                <a16:creationId xmlns:a16="http://schemas.microsoft.com/office/drawing/2014/main" id="{A70D2F04-5474-46B9-B838-858CDF4AB2D2}"/>
              </a:ext>
            </a:extLst>
          </p:cNvPr>
          <p:cNvCxnSpPr>
            <a:cxnSpLocks/>
          </p:cNvCxnSpPr>
          <p:nvPr/>
        </p:nvCxnSpPr>
        <p:spPr>
          <a:xfrm>
            <a:off x="6270727" y="2876662"/>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CADEE893-BE45-47F3-BCF0-02424B3503CC}"/>
              </a:ext>
            </a:extLst>
          </p:cNvPr>
          <p:cNvSpPr/>
          <p:nvPr/>
        </p:nvSpPr>
        <p:spPr>
          <a:xfrm>
            <a:off x="-1171838" y="4592406"/>
            <a:ext cx="808262" cy="38971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3FB5178A-4501-4B56-8BF1-D083D7B021CE}"/>
              </a:ext>
            </a:extLst>
          </p:cNvPr>
          <p:cNvCxnSpPr>
            <a:cxnSpLocks/>
          </p:cNvCxnSpPr>
          <p:nvPr/>
        </p:nvCxnSpPr>
        <p:spPr>
          <a:xfrm>
            <a:off x="1524000" y="2876662"/>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997188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52109C6-041C-42BA-B507-8EA298046EDD}"/>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F7BF877-20DD-40F4-AEA8-E1B6D5350D2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67DC874-15B5-4338-B7D1-8E393AB4C16E}"/>
              </a:ext>
            </a:extLst>
          </p:cNvPr>
          <p:cNvSpPr>
            <a:spLocks noGrp="1"/>
          </p:cNvSpPr>
          <p:nvPr>
            <p:ph type="dt" sz="half" idx="10"/>
          </p:nvPr>
        </p:nvSpPr>
        <p:spPr/>
        <p:txBody>
          <a:bodyPr/>
          <a:lstStyle/>
          <a:p>
            <a:fld id="{3C2B07E4-CDF9-4C88-A2F3-04620E58224D}" type="datetimeFigureOut">
              <a:rPr lang="en-US" smtClean="0"/>
              <a:t>7/15/2021</a:t>
            </a:fld>
            <a:endParaRPr lang="en-US"/>
          </a:p>
        </p:txBody>
      </p:sp>
      <p:sp>
        <p:nvSpPr>
          <p:cNvPr id="4" name="Footer Placeholder 3">
            <a:extLst>
              <a:ext uri="{FF2B5EF4-FFF2-40B4-BE49-F238E27FC236}">
                <a16:creationId xmlns:a16="http://schemas.microsoft.com/office/drawing/2014/main" id="{7E66BAE3-24C5-483F-9141-D860A265E78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59AEEB4-66F8-4008-B616-804FB9D91CF9}"/>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8631300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46C975-8FFB-4A4B-9213-774EE3901DE9}"/>
              </a:ext>
            </a:extLst>
          </p:cNvPr>
          <p:cNvSpPr>
            <a:spLocks noGrp="1"/>
          </p:cNvSpPr>
          <p:nvPr>
            <p:ph type="dt" sz="half" idx="10"/>
          </p:nvPr>
        </p:nvSpPr>
        <p:spPr/>
        <p:txBody>
          <a:bodyPr/>
          <a:lstStyle/>
          <a:p>
            <a:fld id="{3C2B07E4-CDF9-4C88-A2F3-04620E58224D}" type="datetimeFigureOut">
              <a:rPr lang="en-US" smtClean="0"/>
              <a:t>7/15/2021</a:t>
            </a:fld>
            <a:endParaRPr lang="en-US"/>
          </a:p>
        </p:txBody>
      </p:sp>
      <p:sp>
        <p:nvSpPr>
          <p:cNvPr id="3" name="Footer Placeholder 2">
            <a:extLst>
              <a:ext uri="{FF2B5EF4-FFF2-40B4-BE49-F238E27FC236}">
                <a16:creationId xmlns:a16="http://schemas.microsoft.com/office/drawing/2014/main" id="{4FBA744F-475D-4105-8E4A-02581554953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F3FA64C-7966-4D6F-88D7-4B89F2A1DF2C}"/>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50949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D4ED5F-AB94-4DCF-8971-B8B2B55AF653}"/>
              </a:ext>
            </a:extLst>
          </p:cNvPr>
          <p:cNvSpPr>
            <a:spLocks noGrp="1"/>
          </p:cNvSpPr>
          <p:nvPr>
            <p:ph type="title"/>
          </p:nvPr>
        </p:nvSpPr>
        <p:spPr>
          <a:xfrm>
            <a:off x="1443740" y="1558944"/>
            <a:ext cx="3279689" cy="1864196"/>
          </a:xfrm>
        </p:spPr>
        <p:txBody>
          <a:bodyPr anchor="b"/>
          <a:lstStyle>
            <a:lvl1pPr algn="r">
              <a:defRPr sz="2800">
                <a:solidFill>
                  <a:schemeClr val="tx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141EE4CB-68CF-4BF3-A891-8277AFD13D88}"/>
              </a:ext>
            </a:extLst>
          </p:cNvPr>
          <p:cNvSpPr>
            <a:spLocks noGrp="1"/>
          </p:cNvSpPr>
          <p:nvPr>
            <p:ph idx="1"/>
          </p:nvPr>
        </p:nvSpPr>
        <p:spPr>
          <a:xfrm>
            <a:off x="5334000" y="762000"/>
            <a:ext cx="5333999" cy="5334000"/>
          </a:xfrm>
        </p:spPr>
        <p:txBody>
          <a:bodyPr anchor="ctr">
            <a:normAutofit/>
          </a:bodyPr>
          <a:lstStyle>
            <a:lvl1pPr>
              <a:defRPr sz="2800">
                <a:solidFill>
                  <a:schemeClr val="tx1"/>
                </a:solidFill>
              </a:defRPr>
            </a:lvl1pPr>
            <a:lvl2pPr>
              <a:defRPr sz="2400">
                <a:solidFill>
                  <a:schemeClr val="tx1"/>
                </a:solidFill>
              </a:defRPr>
            </a:lvl2pPr>
            <a:lvl3pPr>
              <a:defRPr sz="2000">
                <a:solidFill>
                  <a:schemeClr val="tx1"/>
                </a:solidFill>
              </a:defRPr>
            </a:lvl3pPr>
            <a:lvl4pPr>
              <a:defRPr sz="1800">
                <a:solidFill>
                  <a:schemeClr val="tx1"/>
                </a:solidFill>
              </a:defRPr>
            </a:lvl4pPr>
            <a:lvl5pPr>
              <a:defRPr sz="1800">
                <a:solidFill>
                  <a:schemeClr val="tx1"/>
                </a:solidFill>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95292E72-B66D-40EE-B182-5585382A6DC9}"/>
              </a:ext>
            </a:extLst>
          </p:cNvPr>
          <p:cNvSpPr>
            <a:spLocks noGrp="1"/>
          </p:cNvSpPr>
          <p:nvPr>
            <p:ph type="body" sz="half" idx="2"/>
          </p:nvPr>
        </p:nvSpPr>
        <p:spPr>
          <a:xfrm>
            <a:off x="1443741" y="3649682"/>
            <a:ext cx="3233096" cy="1933605"/>
          </a:xfrm>
        </p:spPr>
        <p:txBody>
          <a:bodyPr/>
          <a:lstStyle>
            <a:lvl1pPr marL="0" indent="0" algn="r">
              <a:buNone/>
              <a:defRPr sz="16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ED73B694-B050-45F3-AE6F-A86A129F1C64}"/>
              </a:ext>
            </a:extLst>
          </p:cNvPr>
          <p:cNvSpPr>
            <a:spLocks noGrp="1"/>
          </p:cNvSpPr>
          <p:nvPr>
            <p:ph type="dt" sz="half" idx="10"/>
          </p:nvPr>
        </p:nvSpPr>
        <p:spPr/>
        <p:txBody>
          <a:bodyPr/>
          <a:lstStyle/>
          <a:p>
            <a:fld id="{3C2B07E4-CDF9-4C88-A2F3-04620E58224D}" type="datetimeFigureOut">
              <a:rPr lang="en-US" smtClean="0"/>
              <a:t>7/15/2021</a:t>
            </a:fld>
            <a:endParaRPr lang="en-US"/>
          </a:p>
        </p:txBody>
      </p:sp>
      <p:sp>
        <p:nvSpPr>
          <p:cNvPr id="6" name="Footer Placeholder 5">
            <a:extLst>
              <a:ext uri="{FF2B5EF4-FFF2-40B4-BE49-F238E27FC236}">
                <a16:creationId xmlns:a16="http://schemas.microsoft.com/office/drawing/2014/main" id="{7E8AE423-9CA5-46B3-96B1-7586AD0208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14B973D-F1F7-47BC-996D-6100B7C89520}"/>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17862620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AE9949-4A1F-4DA9-9B75-A6180F954B8D}"/>
              </a:ext>
            </a:extLst>
          </p:cNvPr>
          <p:cNvSpPr>
            <a:spLocks noGrp="1"/>
          </p:cNvSpPr>
          <p:nvPr>
            <p:ph type="title"/>
          </p:nvPr>
        </p:nvSpPr>
        <p:spPr>
          <a:xfrm>
            <a:off x="1433543" y="1383126"/>
            <a:ext cx="3289886" cy="2045874"/>
          </a:xfrm>
        </p:spPr>
        <p:txBody>
          <a:bodyPr anchor="b"/>
          <a:lstStyle>
            <a:lvl1pPr algn="r">
              <a:defRPr sz="2800">
                <a:solidFill>
                  <a:schemeClr val="tx1"/>
                </a:solidFill>
              </a:defRPr>
            </a:lvl1pPr>
          </a:lstStyle>
          <a:p>
            <a:r>
              <a:rPr lang="en-US" dirty="0"/>
              <a:t>Click to edit Master title style</a:t>
            </a:r>
          </a:p>
        </p:txBody>
      </p:sp>
      <p:sp>
        <p:nvSpPr>
          <p:cNvPr id="3" name="Picture Placeholder 2">
            <a:extLst>
              <a:ext uri="{FF2B5EF4-FFF2-40B4-BE49-F238E27FC236}">
                <a16:creationId xmlns:a16="http://schemas.microsoft.com/office/drawing/2014/main" id="{79A8D794-C670-4569-93D9-0FF8B35AA7AE}"/>
              </a:ext>
            </a:extLst>
          </p:cNvPr>
          <p:cNvSpPr>
            <a:spLocks noGrp="1"/>
          </p:cNvSpPr>
          <p:nvPr>
            <p:ph type="pic" idx="1"/>
          </p:nvPr>
        </p:nvSpPr>
        <p:spPr>
          <a:xfrm>
            <a:off x="5334001" y="762000"/>
            <a:ext cx="5333999" cy="5334000"/>
          </a:xfrm>
        </p:spPr>
        <p:txBody>
          <a:bodyPr/>
          <a:lstStyle>
            <a:lvl1pPr marL="0" indent="0">
              <a:buNone/>
              <a:defRPr sz="3200">
                <a:solidFill>
                  <a:schemeClr val="tx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A92486F6-AE67-4B34-B8E2-0B7576DC2E3A}"/>
              </a:ext>
            </a:extLst>
          </p:cNvPr>
          <p:cNvSpPr>
            <a:spLocks noGrp="1"/>
          </p:cNvSpPr>
          <p:nvPr>
            <p:ph type="body" sz="half" idx="2"/>
          </p:nvPr>
        </p:nvSpPr>
        <p:spPr>
          <a:xfrm>
            <a:off x="1433544" y="3649682"/>
            <a:ext cx="3243292" cy="1684317"/>
          </a:xfrm>
        </p:spPr>
        <p:txBody>
          <a:bodyPr/>
          <a:lstStyle>
            <a:lvl1pPr marL="0" indent="0" algn="r">
              <a:buNone/>
              <a:defRPr sz="16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B198B11C-BB63-49A6-B488-29D4FBF8E107}"/>
              </a:ext>
            </a:extLst>
          </p:cNvPr>
          <p:cNvSpPr>
            <a:spLocks noGrp="1"/>
          </p:cNvSpPr>
          <p:nvPr>
            <p:ph type="dt" sz="half" idx="10"/>
          </p:nvPr>
        </p:nvSpPr>
        <p:spPr/>
        <p:txBody>
          <a:bodyPr/>
          <a:lstStyle/>
          <a:p>
            <a:fld id="{3C2B07E4-CDF9-4C88-A2F3-04620E58224D}" type="datetimeFigureOut">
              <a:rPr lang="en-US" smtClean="0"/>
              <a:t>7/15/2021</a:t>
            </a:fld>
            <a:endParaRPr lang="en-US"/>
          </a:p>
        </p:txBody>
      </p:sp>
      <p:sp>
        <p:nvSpPr>
          <p:cNvPr id="6" name="Footer Placeholder 5">
            <a:extLst>
              <a:ext uri="{FF2B5EF4-FFF2-40B4-BE49-F238E27FC236}">
                <a16:creationId xmlns:a16="http://schemas.microsoft.com/office/drawing/2014/main" id="{324B9166-6D36-4F0A-9ADD-33D49A0C3A5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FB22B8F-7760-41B3-9053-DD90255B9EEE}"/>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14967679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F84152A-7FE0-4708-B7C1-DBEC8F133766}"/>
              </a:ext>
            </a:extLst>
          </p:cNvPr>
          <p:cNvSpPr>
            <a:spLocks noGrp="1"/>
          </p:cNvSpPr>
          <p:nvPr>
            <p:ph type="title"/>
          </p:nvPr>
        </p:nvSpPr>
        <p:spPr>
          <a:xfrm>
            <a:off x="1429566" y="1041621"/>
            <a:ext cx="9238434" cy="861383"/>
          </a:xfrm>
          <a:prstGeom prst="rect">
            <a:avLst/>
          </a:prstGeom>
        </p:spPr>
        <p:txBody>
          <a:bodyPr vert="horz" lIns="91440" tIns="45720" rIns="91440" bIns="45720" rtlCol="0" anchor="b">
            <a:noAutofit/>
          </a:bodyPr>
          <a:lstStyle/>
          <a:p>
            <a:r>
              <a:rPr lang="en-US" dirty="0"/>
              <a:t>Click to edit Master title style</a:t>
            </a:r>
          </a:p>
        </p:txBody>
      </p:sp>
      <p:sp>
        <p:nvSpPr>
          <p:cNvPr id="3" name="Text Placeholder 2">
            <a:extLst>
              <a:ext uri="{FF2B5EF4-FFF2-40B4-BE49-F238E27FC236}">
                <a16:creationId xmlns:a16="http://schemas.microsoft.com/office/drawing/2014/main" id="{B911AB53-BAF9-439D-9451-47193CF2FF8E}"/>
              </a:ext>
            </a:extLst>
          </p:cNvPr>
          <p:cNvSpPr>
            <a:spLocks noGrp="1"/>
          </p:cNvSpPr>
          <p:nvPr>
            <p:ph type="body" idx="1"/>
          </p:nvPr>
        </p:nvSpPr>
        <p:spPr>
          <a:xfrm>
            <a:off x="1429566" y="2285999"/>
            <a:ext cx="9238434" cy="381000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FB96D9F-562A-496F-A530-A561994DC5EF}"/>
              </a:ext>
            </a:extLst>
          </p:cNvPr>
          <p:cNvSpPr>
            <a:spLocks noGrp="1"/>
          </p:cNvSpPr>
          <p:nvPr>
            <p:ph type="dt" sz="half" idx="2"/>
          </p:nvPr>
        </p:nvSpPr>
        <p:spPr>
          <a:xfrm rot="5400000">
            <a:off x="10471087" y="4891318"/>
            <a:ext cx="2673295" cy="365125"/>
          </a:xfrm>
          <a:prstGeom prst="rect">
            <a:avLst/>
          </a:prstGeom>
        </p:spPr>
        <p:txBody>
          <a:bodyPr vert="horz" lIns="91440" tIns="45720" rIns="91440" bIns="45720" rtlCol="0" anchor="ctr"/>
          <a:lstStyle>
            <a:lvl1pPr algn="l">
              <a:defRPr sz="700" b="1" cap="all" spc="300" baseline="0">
                <a:solidFill>
                  <a:schemeClr val="tx1"/>
                </a:solidFill>
              </a:defRPr>
            </a:lvl1pPr>
          </a:lstStyle>
          <a:p>
            <a:fld id="{3C2B07E4-CDF9-4C88-A2F3-04620E58224D}" type="datetimeFigureOut">
              <a:rPr lang="en-US" smtClean="0"/>
              <a:pPr/>
              <a:t>7/15/2021</a:t>
            </a:fld>
            <a:endParaRPr lang="en-US" dirty="0"/>
          </a:p>
        </p:txBody>
      </p:sp>
      <p:sp>
        <p:nvSpPr>
          <p:cNvPr id="5" name="Footer Placeholder 4">
            <a:extLst>
              <a:ext uri="{FF2B5EF4-FFF2-40B4-BE49-F238E27FC236}">
                <a16:creationId xmlns:a16="http://schemas.microsoft.com/office/drawing/2014/main" id="{CC3060FE-AAC3-4FAE-9EB4-BCAE72D95670}"/>
              </a:ext>
            </a:extLst>
          </p:cNvPr>
          <p:cNvSpPr>
            <a:spLocks noGrp="1"/>
          </p:cNvSpPr>
          <p:nvPr>
            <p:ph type="ftr" sz="quarter" idx="3"/>
          </p:nvPr>
        </p:nvSpPr>
        <p:spPr>
          <a:xfrm rot="5400000">
            <a:off x="10473021" y="1609893"/>
            <a:ext cx="2669427" cy="365125"/>
          </a:xfrm>
          <a:prstGeom prst="rect">
            <a:avLst/>
          </a:prstGeom>
        </p:spPr>
        <p:txBody>
          <a:bodyPr vert="horz" lIns="91440" tIns="45720" rIns="91440" bIns="45720" rtlCol="0" anchor="ctr"/>
          <a:lstStyle>
            <a:lvl1pPr algn="r">
              <a:defRPr sz="700" b="1" cap="all" spc="300" baseline="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4777EDB2-8F31-42FA-B253-62D241466385}"/>
              </a:ext>
            </a:extLst>
          </p:cNvPr>
          <p:cNvSpPr>
            <a:spLocks noGrp="1"/>
          </p:cNvSpPr>
          <p:nvPr>
            <p:ph type="sldNum" sz="quarter" idx="4"/>
          </p:nvPr>
        </p:nvSpPr>
        <p:spPr>
          <a:xfrm>
            <a:off x="11492908" y="3219853"/>
            <a:ext cx="629653" cy="429830"/>
          </a:xfrm>
          <a:prstGeom prst="rect">
            <a:avLst/>
          </a:prstGeom>
        </p:spPr>
        <p:txBody>
          <a:bodyPr vert="horz" lIns="91440" tIns="45720" rIns="91440" bIns="45720" rtlCol="0" anchor="ctr"/>
          <a:lstStyle>
            <a:lvl1pPr algn="ctr">
              <a:defRPr sz="1600" b="1">
                <a:solidFill>
                  <a:schemeClr val="tx1">
                    <a:tint val="75000"/>
                  </a:schemeClr>
                </a:solidFill>
                <a:latin typeface="+mj-lt"/>
              </a:defRPr>
            </a:lvl1pPr>
          </a:lstStyle>
          <a:p>
            <a:fld id="{EFE71E98-A417-4ECC-ACEB-C0490C20DB04}" type="slidenum">
              <a:rPr lang="en-US" smtClean="0"/>
              <a:pPr/>
              <a:t>‹#›</a:t>
            </a:fld>
            <a:endParaRPr lang="en-US"/>
          </a:p>
        </p:txBody>
      </p:sp>
    </p:spTree>
    <p:extLst>
      <p:ext uri="{BB962C8B-B14F-4D97-AF65-F5344CB8AC3E}">
        <p14:creationId xmlns:p14="http://schemas.microsoft.com/office/powerpoint/2010/main" val="2529039427"/>
      </p:ext>
    </p:extLst>
  </p:cSld>
  <p:clrMap bg1="dk1" tx1="lt1" bg2="dk2" tx2="lt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62" r:id="rId5"/>
    <p:sldLayoutId id="2147483667" r:id="rId6"/>
    <p:sldLayoutId id="2147483663" r:id="rId7"/>
    <p:sldLayoutId id="2147483664" r:id="rId8"/>
    <p:sldLayoutId id="2147483665" r:id="rId9"/>
    <p:sldLayoutId id="2147483666" r:id="rId10"/>
    <p:sldLayoutId id="2147483668" r:id="rId11"/>
  </p:sldLayoutIdLst>
  <p:txStyles>
    <p:titleStyle>
      <a:lvl1pPr algn="l" defTabSz="914400" rtl="0" eaLnBrk="1" latinLnBrk="0" hangingPunct="1">
        <a:lnSpc>
          <a:spcPct val="120000"/>
        </a:lnSpc>
        <a:spcBef>
          <a:spcPct val="0"/>
        </a:spcBef>
        <a:buNone/>
        <a:defRPr sz="2800" b="1" kern="1200" cap="all" spc="600" baseline="0">
          <a:solidFill>
            <a:schemeClr val="tx1"/>
          </a:solidFill>
          <a:latin typeface="+mj-lt"/>
          <a:ea typeface="+mj-ea"/>
          <a:cs typeface="+mj-cs"/>
        </a:defRPr>
      </a:lvl1pPr>
    </p:titleStyle>
    <p:bodyStyle>
      <a:lvl1pPr marL="274320" indent="-274320" algn="l" defTabSz="914400" rtl="0" eaLnBrk="1" latinLnBrk="0" hangingPunct="1">
        <a:lnSpc>
          <a:spcPct val="130000"/>
        </a:lnSpc>
        <a:spcBef>
          <a:spcPts val="1000"/>
        </a:spcBef>
        <a:buSzPct val="85000"/>
        <a:buFont typeface="Arial" panose="020B0604020202020204" pitchFamily="34" charset="0"/>
        <a:buChar char="•"/>
        <a:defRPr sz="1800" kern="1200">
          <a:solidFill>
            <a:schemeClr val="tx1"/>
          </a:solidFill>
          <a:latin typeface="+mn-lt"/>
          <a:ea typeface="+mn-ea"/>
          <a:cs typeface="+mn-cs"/>
        </a:defRPr>
      </a:lvl1pPr>
      <a:lvl2pPr marL="274320" indent="0" algn="l" defTabSz="914400" rtl="0" eaLnBrk="1" latinLnBrk="0" hangingPunct="1">
        <a:lnSpc>
          <a:spcPct val="130000"/>
        </a:lnSpc>
        <a:spcBef>
          <a:spcPts val="500"/>
        </a:spcBef>
        <a:buSzPct val="85000"/>
        <a:buFontTx/>
        <a:buNone/>
        <a:defRPr sz="1600" b="1" kern="1200">
          <a:solidFill>
            <a:schemeClr val="tx1"/>
          </a:solidFill>
          <a:latin typeface="+mn-lt"/>
          <a:ea typeface="+mn-ea"/>
          <a:cs typeface="+mn-cs"/>
        </a:defRPr>
      </a:lvl2pPr>
      <a:lvl3pPr marL="457200" indent="-182880" algn="l" defTabSz="914400" rtl="0" eaLnBrk="1" latinLnBrk="0" hangingPunct="1">
        <a:lnSpc>
          <a:spcPct val="130000"/>
        </a:lnSpc>
        <a:spcBef>
          <a:spcPts val="500"/>
        </a:spcBef>
        <a:buSzPct val="85000"/>
        <a:buFont typeface="Arial" panose="020B0604020202020204" pitchFamily="34" charset="0"/>
        <a:buChar char="•"/>
        <a:defRPr sz="1400" kern="1200">
          <a:solidFill>
            <a:schemeClr val="tx1"/>
          </a:solidFill>
          <a:latin typeface="+mn-lt"/>
          <a:ea typeface="+mn-ea"/>
          <a:cs typeface="+mn-cs"/>
        </a:defRPr>
      </a:lvl3pPr>
      <a:lvl4pPr marL="466344" indent="0" algn="l" defTabSz="914400" rtl="0" eaLnBrk="1" latinLnBrk="0" hangingPunct="1">
        <a:lnSpc>
          <a:spcPct val="130000"/>
        </a:lnSpc>
        <a:spcBef>
          <a:spcPts val="500"/>
        </a:spcBef>
        <a:buSzPct val="85000"/>
        <a:buFontTx/>
        <a:buNone/>
        <a:defRPr sz="1200" b="1" kern="1200">
          <a:solidFill>
            <a:schemeClr val="tx1"/>
          </a:solidFill>
          <a:latin typeface="+mn-lt"/>
          <a:ea typeface="+mn-ea"/>
          <a:cs typeface="+mn-cs"/>
        </a:defRPr>
      </a:lvl4pPr>
      <a:lvl5pPr marL="640080" indent="-182880" algn="l" defTabSz="914400" rtl="0" eaLnBrk="1" latinLnBrk="0" hangingPunct="1">
        <a:lnSpc>
          <a:spcPct val="130000"/>
        </a:lnSpc>
        <a:spcBef>
          <a:spcPts val="500"/>
        </a:spcBef>
        <a:buSzPct val="85000"/>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760E4C7-47B8-4356-ABCA-CC9C79E2D2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Large car parking lot from above">
            <a:extLst>
              <a:ext uri="{FF2B5EF4-FFF2-40B4-BE49-F238E27FC236}">
                <a16:creationId xmlns:a16="http://schemas.microsoft.com/office/drawing/2014/main" id="{0296C90D-AE6A-4FC7-9B1A-66E49472F93A}"/>
              </a:ext>
            </a:extLst>
          </p:cNvPr>
          <p:cNvPicPr>
            <a:picLocks noChangeAspect="1"/>
          </p:cNvPicPr>
          <p:nvPr/>
        </p:nvPicPr>
        <p:blipFill>
          <a:blip r:embed="rId3">
            <a:alphaModFix amt="70000"/>
            <a:duotone>
              <a:prstClr val="black"/>
              <a:schemeClr val="accent1">
                <a:tint val="45000"/>
                <a:satMod val="400000"/>
              </a:schemeClr>
            </a:duotone>
            <a:extLst>
              <a:ext uri="{BEBA8EAE-BF5A-486C-A8C5-ECC9F3942E4B}">
                <a14:imgProps xmlns:a14="http://schemas.microsoft.com/office/drawing/2010/main">
                  <a14:imgLayer r:embed="rId4">
                    <a14:imgEffect>
                      <a14:colorTemperature colorTemp="6499"/>
                    </a14:imgEffect>
                  </a14:imgLayer>
                </a14:imgProps>
              </a:ext>
              <a:ext uri="{28A0092B-C50C-407E-A947-70E740481C1C}">
                <a14:useLocalDpi xmlns:a14="http://schemas.microsoft.com/office/drawing/2010/main" val="0"/>
              </a:ext>
            </a:extLst>
          </a:blip>
          <a:srcRect t="7750" b="7750"/>
          <a:stretch/>
        </p:blipFill>
        <p:spPr>
          <a:xfrm>
            <a:off x="20" y="1571"/>
            <a:ext cx="12191980" cy="6856429"/>
          </a:xfrm>
          <a:prstGeom prst="rect">
            <a:avLst/>
          </a:prstGeom>
        </p:spPr>
      </p:pic>
      <p:sp useBgFill="1">
        <p:nvSpPr>
          <p:cNvPr id="11" name="Oval 10">
            <a:extLst>
              <a:ext uri="{FF2B5EF4-FFF2-40B4-BE49-F238E27FC236}">
                <a16:creationId xmlns:a16="http://schemas.microsoft.com/office/drawing/2014/main" id="{07F1F8E1-08C9-4C32-8CD0-F0DEB44486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3197" y="1114197"/>
            <a:ext cx="4629606" cy="462960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4F51E1D-BB9F-4059-8582-1E9E4FE61AAD}"/>
              </a:ext>
            </a:extLst>
          </p:cNvPr>
          <p:cNvSpPr>
            <a:spLocks noGrp="1"/>
          </p:cNvSpPr>
          <p:nvPr>
            <p:ph type="ctrTitle"/>
          </p:nvPr>
        </p:nvSpPr>
        <p:spPr>
          <a:xfrm>
            <a:off x="1280159" y="2211978"/>
            <a:ext cx="3535679" cy="1425728"/>
          </a:xfrm>
        </p:spPr>
        <p:txBody>
          <a:bodyPr anchor="b">
            <a:normAutofit fontScale="90000"/>
          </a:bodyPr>
          <a:lstStyle/>
          <a:p>
            <a:pPr algn="ctr"/>
            <a:r>
              <a:rPr lang="en-US" dirty="0"/>
              <a:t>LARIAT</a:t>
            </a:r>
            <a:br>
              <a:rPr lang="en-US" dirty="0"/>
            </a:br>
            <a:r>
              <a:rPr lang="en-US" dirty="0"/>
              <a:t>BUSINESS</a:t>
            </a:r>
            <a:br>
              <a:rPr lang="en-US" dirty="0"/>
            </a:br>
            <a:r>
              <a:rPr lang="en-US" dirty="0"/>
              <a:t>STRATEGIES</a:t>
            </a:r>
          </a:p>
        </p:txBody>
      </p:sp>
      <p:sp>
        <p:nvSpPr>
          <p:cNvPr id="3" name="Subtitle 2">
            <a:extLst>
              <a:ext uri="{FF2B5EF4-FFF2-40B4-BE49-F238E27FC236}">
                <a16:creationId xmlns:a16="http://schemas.microsoft.com/office/drawing/2014/main" id="{DBCE90C7-E5F7-4C8E-AD2F-34BA95DB158F}"/>
              </a:ext>
            </a:extLst>
          </p:cNvPr>
          <p:cNvSpPr>
            <a:spLocks noGrp="1"/>
          </p:cNvSpPr>
          <p:nvPr>
            <p:ph type="subTitle" idx="1"/>
          </p:nvPr>
        </p:nvSpPr>
        <p:spPr>
          <a:xfrm>
            <a:off x="1524000" y="4249360"/>
            <a:ext cx="3048000" cy="877585"/>
          </a:xfrm>
        </p:spPr>
        <p:txBody>
          <a:bodyPr>
            <a:normAutofit lnSpcReduction="10000"/>
          </a:bodyPr>
          <a:lstStyle/>
          <a:p>
            <a:pPr algn="ctr"/>
            <a:r>
              <a:rPr lang="en-US"/>
              <a:t>Xira Doctor</a:t>
            </a:r>
          </a:p>
          <a:p>
            <a:pPr algn="ctr"/>
            <a:r>
              <a:rPr lang="en-US"/>
              <a:t>Thinkful Data Analytics</a:t>
            </a:r>
            <a:endParaRPr lang="en-US" dirty="0"/>
          </a:p>
        </p:txBody>
      </p:sp>
      <p:cxnSp>
        <p:nvCxnSpPr>
          <p:cNvPr id="13" name="Straight Connector 12">
            <a:extLst>
              <a:ext uri="{FF2B5EF4-FFF2-40B4-BE49-F238E27FC236}">
                <a16:creationId xmlns:a16="http://schemas.microsoft.com/office/drawing/2014/main" id="{414C5C93-B9E9-4392-ADCF-ABF21209DD5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562423" y="3960586"/>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21730706"/>
      </p:ext>
    </p:extLst>
  </p:cSld>
  <p:clrMapOvr>
    <a:overrideClrMapping bg1="lt1" tx1="dk1" bg2="lt2" tx2="dk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255267-4F5F-4C99-90EC-3364D11B434D}"/>
              </a:ext>
            </a:extLst>
          </p:cNvPr>
          <p:cNvSpPr>
            <a:spLocks noGrp="1"/>
          </p:cNvSpPr>
          <p:nvPr>
            <p:ph type="title"/>
          </p:nvPr>
        </p:nvSpPr>
        <p:spPr>
          <a:xfrm>
            <a:off x="714703" y="992895"/>
            <a:ext cx="9953297" cy="857559"/>
          </a:xfrm>
        </p:spPr>
        <p:txBody>
          <a:bodyPr/>
          <a:lstStyle/>
          <a:p>
            <a:r>
              <a:rPr lang="en-US" sz="3600" dirty="0"/>
              <a:t>Strategy 3 performance</a:t>
            </a:r>
          </a:p>
        </p:txBody>
      </p:sp>
      <p:sp>
        <p:nvSpPr>
          <p:cNvPr id="3" name="Content Placeholder 2">
            <a:extLst>
              <a:ext uri="{FF2B5EF4-FFF2-40B4-BE49-F238E27FC236}">
                <a16:creationId xmlns:a16="http://schemas.microsoft.com/office/drawing/2014/main" id="{4D48CF22-F56B-4446-8F5D-8F44DC75E730}"/>
              </a:ext>
            </a:extLst>
          </p:cNvPr>
          <p:cNvSpPr>
            <a:spLocks noGrp="1"/>
          </p:cNvSpPr>
          <p:nvPr>
            <p:ph idx="1"/>
          </p:nvPr>
        </p:nvSpPr>
        <p:spPr>
          <a:xfrm>
            <a:off x="714703" y="2286000"/>
            <a:ext cx="9501352" cy="3810000"/>
          </a:xfrm>
        </p:spPr>
        <p:txBody>
          <a:bodyPr>
            <a:normAutofit/>
          </a:bodyPr>
          <a:lstStyle/>
          <a:p>
            <a:r>
              <a:rPr lang="en-US" sz="2000" dirty="0"/>
              <a:t>Overhead costs increase due to</a:t>
            </a:r>
            <a:br>
              <a:rPr lang="en-US" sz="2000" dirty="0"/>
            </a:br>
            <a:r>
              <a:rPr lang="en-US" sz="2000" dirty="0"/>
              <a:t>fleet growing by 400 cars</a:t>
            </a:r>
          </a:p>
          <a:p>
            <a:r>
              <a:rPr lang="en-US" sz="2000" dirty="0"/>
              <a:t>Profit increase looks promising,</a:t>
            </a:r>
            <a:br>
              <a:rPr lang="en-US" sz="2000" dirty="0"/>
            </a:br>
            <a:r>
              <a:rPr lang="en-US" sz="2000" dirty="0"/>
              <a:t>but is the same profit margin</a:t>
            </a:r>
            <a:br>
              <a:rPr lang="en-US" sz="2000" dirty="0"/>
            </a:br>
            <a:r>
              <a:rPr lang="en-US" sz="2000" dirty="0"/>
              <a:t>as the baseline when increased</a:t>
            </a:r>
            <a:br>
              <a:rPr lang="en-US" sz="2000" dirty="0"/>
            </a:br>
            <a:r>
              <a:rPr lang="en-US" sz="2000" dirty="0"/>
              <a:t>overhead is accounted for</a:t>
            </a:r>
          </a:p>
        </p:txBody>
      </p:sp>
      <p:graphicFrame>
        <p:nvGraphicFramePr>
          <p:cNvPr id="6" name="Chart 5">
            <a:extLst>
              <a:ext uri="{FF2B5EF4-FFF2-40B4-BE49-F238E27FC236}">
                <a16:creationId xmlns:a16="http://schemas.microsoft.com/office/drawing/2014/main" id="{D75C39C9-5EAB-4C32-B097-B97CFB9A903A}"/>
              </a:ext>
            </a:extLst>
          </p:cNvPr>
          <p:cNvGraphicFramePr>
            <a:graphicFrameLocks/>
          </p:cNvGraphicFramePr>
          <p:nvPr>
            <p:extLst>
              <p:ext uri="{D42A27DB-BD31-4B8C-83A1-F6EECF244321}">
                <p14:modId xmlns:p14="http://schemas.microsoft.com/office/powerpoint/2010/main" val="632916058"/>
              </p:ext>
            </p:extLst>
          </p:nvPr>
        </p:nvGraphicFramePr>
        <p:xfrm>
          <a:off x="4971393" y="2285999"/>
          <a:ext cx="6926317" cy="3715407"/>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7034619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BE59D3-065B-4977-9E66-51676433CD41}"/>
              </a:ext>
            </a:extLst>
          </p:cNvPr>
          <p:cNvSpPr>
            <a:spLocks noGrp="1"/>
          </p:cNvSpPr>
          <p:nvPr>
            <p:ph type="title"/>
          </p:nvPr>
        </p:nvSpPr>
        <p:spPr>
          <a:xfrm>
            <a:off x="1429566" y="992895"/>
            <a:ext cx="9238434" cy="857559"/>
          </a:xfrm>
        </p:spPr>
        <p:txBody>
          <a:bodyPr/>
          <a:lstStyle/>
          <a:p>
            <a:r>
              <a:rPr lang="en-US" sz="3200" dirty="0"/>
              <a:t>Baseline vs strategies performance</a:t>
            </a:r>
          </a:p>
        </p:txBody>
      </p:sp>
      <p:graphicFrame>
        <p:nvGraphicFramePr>
          <p:cNvPr id="4" name="Content Placeholder 3">
            <a:extLst>
              <a:ext uri="{FF2B5EF4-FFF2-40B4-BE49-F238E27FC236}">
                <a16:creationId xmlns:a16="http://schemas.microsoft.com/office/drawing/2014/main" id="{FEBD4110-106B-4F92-B631-63A0477EDC18}"/>
              </a:ext>
            </a:extLst>
          </p:cNvPr>
          <p:cNvGraphicFramePr>
            <a:graphicFrameLocks noGrp="1"/>
          </p:cNvGraphicFramePr>
          <p:nvPr>
            <p:ph idx="1"/>
            <p:extLst>
              <p:ext uri="{D42A27DB-BD31-4B8C-83A1-F6EECF244321}">
                <p14:modId xmlns:p14="http://schemas.microsoft.com/office/powerpoint/2010/main" val="1764868077"/>
              </p:ext>
            </p:extLst>
          </p:nvPr>
        </p:nvGraphicFramePr>
        <p:xfrm>
          <a:off x="6095999" y="2212428"/>
          <a:ext cx="5381297" cy="3810000"/>
        </p:xfrm>
        <a:graphic>
          <a:graphicData uri="http://schemas.openxmlformats.org/drawingml/2006/chart">
            <c:chart xmlns:c="http://schemas.openxmlformats.org/drawingml/2006/chart" xmlns:r="http://schemas.openxmlformats.org/officeDocument/2006/relationships" r:id="rId3"/>
          </a:graphicData>
        </a:graphic>
      </p:graphicFrame>
      <p:sp>
        <p:nvSpPr>
          <p:cNvPr id="6" name="Content Placeholder 2">
            <a:extLst>
              <a:ext uri="{FF2B5EF4-FFF2-40B4-BE49-F238E27FC236}">
                <a16:creationId xmlns:a16="http://schemas.microsoft.com/office/drawing/2014/main" id="{F6ACA936-5E7D-4D18-B306-88C3E8ABED16}"/>
              </a:ext>
            </a:extLst>
          </p:cNvPr>
          <p:cNvSpPr txBox="1">
            <a:spLocks/>
          </p:cNvSpPr>
          <p:nvPr/>
        </p:nvSpPr>
        <p:spPr>
          <a:xfrm>
            <a:off x="714703" y="2286000"/>
            <a:ext cx="9501352" cy="3810000"/>
          </a:xfrm>
          <a:prstGeom prst="rect">
            <a:avLst/>
          </a:prstGeom>
        </p:spPr>
        <p:txBody>
          <a:bodyPr vert="horz" lIns="91440" tIns="45720" rIns="91440" bIns="45720" rtlCol="0">
            <a:normAutofit/>
          </a:bodyPr>
          <a:lstStyle>
            <a:lvl1pPr marL="274320" indent="-274320" algn="l" defTabSz="914400" rtl="0" eaLnBrk="1" latinLnBrk="0" hangingPunct="1">
              <a:lnSpc>
                <a:spcPct val="130000"/>
              </a:lnSpc>
              <a:spcBef>
                <a:spcPts val="1000"/>
              </a:spcBef>
              <a:buSzPct val="85000"/>
              <a:buFont typeface="Arial" panose="020B0604020202020204" pitchFamily="34" charset="0"/>
              <a:buChar char="•"/>
              <a:defRPr sz="1800" kern="1200">
                <a:solidFill>
                  <a:schemeClr val="tx1"/>
                </a:solidFill>
                <a:latin typeface="+mn-lt"/>
                <a:ea typeface="+mn-ea"/>
                <a:cs typeface="+mn-cs"/>
              </a:defRPr>
            </a:lvl1pPr>
            <a:lvl2pPr marL="274320" indent="0" algn="l" defTabSz="914400" rtl="0" eaLnBrk="1" latinLnBrk="0" hangingPunct="1">
              <a:lnSpc>
                <a:spcPct val="130000"/>
              </a:lnSpc>
              <a:spcBef>
                <a:spcPts val="500"/>
              </a:spcBef>
              <a:buSzPct val="85000"/>
              <a:buFontTx/>
              <a:buNone/>
              <a:defRPr sz="1600" b="1" kern="1200">
                <a:solidFill>
                  <a:schemeClr val="tx1"/>
                </a:solidFill>
                <a:latin typeface="+mn-lt"/>
                <a:ea typeface="+mn-ea"/>
                <a:cs typeface="+mn-cs"/>
              </a:defRPr>
            </a:lvl2pPr>
            <a:lvl3pPr marL="457200" indent="-182880" algn="l" defTabSz="914400" rtl="0" eaLnBrk="1" latinLnBrk="0" hangingPunct="1">
              <a:lnSpc>
                <a:spcPct val="130000"/>
              </a:lnSpc>
              <a:spcBef>
                <a:spcPts val="500"/>
              </a:spcBef>
              <a:buSzPct val="85000"/>
              <a:buFont typeface="Arial" panose="020B0604020202020204" pitchFamily="34" charset="0"/>
              <a:buChar char="•"/>
              <a:defRPr sz="1400" kern="1200">
                <a:solidFill>
                  <a:schemeClr val="tx1"/>
                </a:solidFill>
                <a:latin typeface="+mn-lt"/>
                <a:ea typeface="+mn-ea"/>
                <a:cs typeface="+mn-cs"/>
              </a:defRPr>
            </a:lvl3pPr>
            <a:lvl4pPr marL="466344" indent="0" algn="l" defTabSz="914400" rtl="0" eaLnBrk="1" latinLnBrk="0" hangingPunct="1">
              <a:lnSpc>
                <a:spcPct val="130000"/>
              </a:lnSpc>
              <a:spcBef>
                <a:spcPts val="500"/>
              </a:spcBef>
              <a:buSzPct val="85000"/>
              <a:buFontTx/>
              <a:buNone/>
              <a:defRPr sz="1200" b="1" kern="1200">
                <a:solidFill>
                  <a:schemeClr val="tx1"/>
                </a:solidFill>
                <a:latin typeface="+mn-lt"/>
                <a:ea typeface="+mn-ea"/>
                <a:cs typeface="+mn-cs"/>
              </a:defRPr>
            </a:lvl4pPr>
            <a:lvl5pPr marL="640080" indent="-182880" algn="l" defTabSz="914400" rtl="0" eaLnBrk="1" latinLnBrk="0" hangingPunct="1">
              <a:lnSpc>
                <a:spcPct val="130000"/>
              </a:lnSpc>
              <a:spcBef>
                <a:spcPts val="500"/>
              </a:spcBef>
              <a:buSzPct val="85000"/>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t>The Baseline and Strategy 3 have the exact</a:t>
            </a:r>
            <a:br>
              <a:rPr lang="en-US" sz="2000" dirty="0"/>
            </a:br>
            <a:r>
              <a:rPr lang="en-US" sz="2000" dirty="0"/>
              <a:t>same profit margins</a:t>
            </a:r>
            <a:endParaRPr lang="en-US" sz="1800" dirty="0"/>
          </a:p>
          <a:p>
            <a:r>
              <a:rPr lang="en-US" sz="2000" dirty="0"/>
              <a:t>Strategy 1 and 2 have very similar profit</a:t>
            </a:r>
            <a:br>
              <a:rPr lang="en-US" sz="2000" dirty="0"/>
            </a:br>
            <a:r>
              <a:rPr lang="en-US" sz="2000" dirty="0"/>
              <a:t>margins, they differ by only 0.02%</a:t>
            </a:r>
          </a:p>
        </p:txBody>
      </p:sp>
    </p:spTree>
    <p:extLst>
      <p:ext uri="{BB962C8B-B14F-4D97-AF65-F5344CB8AC3E}">
        <p14:creationId xmlns:p14="http://schemas.microsoft.com/office/powerpoint/2010/main" val="11325296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7">
            <a:extLst>
              <a:ext uri="{FF2B5EF4-FFF2-40B4-BE49-F238E27FC236}">
                <a16:creationId xmlns:a16="http://schemas.microsoft.com/office/drawing/2014/main" id="{6A027DD1-A31E-4BED-83B8-ED31F386F0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4195ED9-15F9-4A18-B356-696821BFFC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26"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961C2FB6-1414-4D9D-BE7A-1FF2A7AAEC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1999" y="762000"/>
            <a:ext cx="10664151" cy="5334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99D0755-6C73-4173-94F2-EDA4B8533563}"/>
              </a:ext>
            </a:extLst>
          </p:cNvPr>
          <p:cNvSpPr>
            <a:spLocks noGrp="1"/>
          </p:cNvSpPr>
          <p:nvPr>
            <p:ph type="title"/>
          </p:nvPr>
        </p:nvSpPr>
        <p:spPr>
          <a:xfrm>
            <a:off x="1289714" y="1524000"/>
            <a:ext cx="3466532" cy="3810000"/>
          </a:xfrm>
        </p:spPr>
        <p:txBody>
          <a:bodyPr anchor="ctr">
            <a:normAutofit/>
          </a:bodyPr>
          <a:lstStyle/>
          <a:p>
            <a:pPr algn="r"/>
            <a:r>
              <a:rPr lang="en-US" sz="2400" dirty="0"/>
              <a:t>recommendation</a:t>
            </a:r>
          </a:p>
        </p:txBody>
      </p:sp>
      <p:sp>
        <p:nvSpPr>
          <p:cNvPr id="3" name="Content Placeholder 2">
            <a:extLst>
              <a:ext uri="{FF2B5EF4-FFF2-40B4-BE49-F238E27FC236}">
                <a16:creationId xmlns:a16="http://schemas.microsoft.com/office/drawing/2014/main" id="{DB89DFDF-F573-4454-89B4-198CAEE14099}"/>
              </a:ext>
            </a:extLst>
          </p:cNvPr>
          <p:cNvSpPr>
            <a:spLocks noGrp="1"/>
          </p:cNvSpPr>
          <p:nvPr>
            <p:ph idx="1"/>
          </p:nvPr>
        </p:nvSpPr>
        <p:spPr>
          <a:xfrm>
            <a:off x="5334000" y="1524000"/>
            <a:ext cx="5334000" cy="3810000"/>
          </a:xfrm>
        </p:spPr>
        <p:txBody>
          <a:bodyPr anchor="ctr">
            <a:normAutofit/>
          </a:bodyPr>
          <a:lstStyle/>
          <a:p>
            <a:r>
              <a:rPr lang="en-US" sz="2000" dirty="0"/>
              <a:t>The only way to increase revenue is by raising the price at which cars are rented. </a:t>
            </a:r>
          </a:p>
          <a:p>
            <a:r>
              <a:rPr lang="en-US" sz="2000" dirty="0"/>
              <a:t>To increase profit, overhead costs must be decreased.</a:t>
            </a:r>
          </a:p>
          <a:p>
            <a:r>
              <a:rPr lang="en-US" sz="2000" dirty="0"/>
              <a:t>The only strategy that combines increasing revenue with decreasing overhead costs, is </a:t>
            </a:r>
            <a:r>
              <a:rPr lang="en-US" sz="2000" b="1" u="sng" dirty="0"/>
              <a:t>Strategy 2</a:t>
            </a:r>
            <a:r>
              <a:rPr lang="en-US" sz="2000" dirty="0"/>
              <a:t>.</a:t>
            </a:r>
          </a:p>
        </p:txBody>
      </p:sp>
    </p:spTree>
    <p:extLst>
      <p:ext uri="{BB962C8B-B14F-4D97-AF65-F5344CB8AC3E}">
        <p14:creationId xmlns:p14="http://schemas.microsoft.com/office/powerpoint/2010/main" val="2979903374"/>
      </p:ext>
    </p:extLst>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4E9F8B3-8282-4A93-BBF8-3342538A70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C839D57-D28D-4171-AB4C-C5D190055DBC}"/>
              </a:ext>
            </a:extLst>
          </p:cNvPr>
          <p:cNvSpPr>
            <a:spLocks noGrp="1"/>
          </p:cNvSpPr>
          <p:nvPr>
            <p:ph type="title"/>
          </p:nvPr>
        </p:nvSpPr>
        <p:spPr>
          <a:xfrm>
            <a:off x="1429566" y="1045445"/>
            <a:ext cx="9238434" cy="857559"/>
          </a:xfrm>
        </p:spPr>
        <p:txBody>
          <a:bodyPr>
            <a:normAutofit/>
          </a:bodyPr>
          <a:lstStyle/>
          <a:p>
            <a:r>
              <a:rPr lang="en-US" sz="3600" dirty="0"/>
              <a:t>Business Objective</a:t>
            </a:r>
          </a:p>
        </p:txBody>
      </p:sp>
      <p:cxnSp>
        <p:nvCxnSpPr>
          <p:cNvPr id="10" name="Straight Connector 9">
            <a:extLst>
              <a:ext uri="{FF2B5EF4-FFF2-40B4-BE49-F238E27FC236}">
                <a16:creationId xmlns:a16="http://schemas.microsoft.com/office/drawing/2014/main" id="{58EFA797-975B-41D8-BC96-56CDC2CFA3E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524000" y="2286000"/>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5DA62A65-32F9-4FDC-8BFB-B902E6D55477}"/>
              </a:ext>
            </a:extLst>
          </p:cNvPr>
          <p:cNvSpPr>
            <a:spLocks noGrp="1"/>
          </p:cNvSpPr>
          <p:nvPr>
            <p:ph idx="1"/>
          </p:nvPr>
        </p:nvSpPr>
        <p:spPr>
          <a:xfrm>
            <a:off x="1429566" y="2729554"/>
            <a:ext cx="8476434" cy="3359621"/>
          </a:xfrm>
        </p:spPr>
        <p:txBody>
          <a:bodyPr>
            <a:normAutofit/>
          </a:bodyPr>
          <a:lstStyle/>
          <a:p>
            <a:r>
              <a:rPr lang="en-US" sz="2400" dirty="0"/>
              <a:t>Increase profits by either increasing revenue or decreasing overhead costs.</a:t>
            </a:r>
          </a:p>
        </p:txBody>
      </p:sp>
    </p:spTree>
    <p:extLst>
      <p:ext uri="{BB962C8B-B14F-4D97-AF65-F5344CB8AC3E}">
        <p14:creationId xmlns:p14="http://schemas.microsoft.com/office/powerpoint/2010/main" val="2652997708"/>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5" name="Straight Connector 14">
            <a:extLst>
              <a:ext uri="{FF2B5EF4-FFF2-40B4-BE49-F238E27FC236}">
                <a16:creationId xmlns:a16="http://schemas.microsoft.com/office/drawing/2014/main" id="{AEED5540-64E5-4258-ABA4-753F07B71B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524000" y="4571506"/>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7" name="Rectangle 16">
            <a:extLst>
              <a:ext uri="{FF2B5EF4-FFF2-40B4-BE49-F238E27FC236}">
                <a16:creationId xmlns:a16="http://schemas.microsoft.com/office/drawing/2014/main" id="{0760E4C7-47B8-4356-ABCA-CC9C79E2D2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7B48B10-586D-4D14-A1AD-0C4368F9D1F5}"/>
              </a:ext>
            </a:extLst>
          </p:cNvPr>
          <p:cNvSpPr>
            <a:spLocks noGrp="1"/>
          </p:cNvSpPr>
          <p:nvPr>
            <p:ph type="title"/>
          </p:nvPr>
        </p:nvSpPr>
        <p:spPr>
          <a:xfrm>
            <a:off x="1088569" y="1406387"/>
            <a:ext cx="3936275" cy="2231319"/>
          </a:xfrm>
        </p:spPr>
        <p:txBody>
          <a:bodyPr vert="horz" lIns="91440" tIns="45720" rIns="91440" bIns="45720" rtlCol="0" anchor="b">
            <a:normAutofit/>
          </a:bodyPr>
          <a:lstStyle/>
          <a:p>
            <a:pPr algn="ctr"/>
            <a:r>
              <a:rPr lang="en-US" dirty="0"/>
              <a:t>baseline</a:t>
            </a:r>
          </a:p>
        </p:txBody>
      </p:sp>
      <p:sp>
        <p:nvSpPr>
          <p:cNvPr id="19" name="Rectangle 18">
            <a:extLst>
              <a:ext uri="{FF2B5EF4-FFF2-40B4-BE49-F238E27FC236}">
                <a16:creationId xmlns:a16="http://schemas.microsoft.com/office/drawing/2014/main" id="{824F4927-E645-48C1-B709-AC214B1B75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6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CE303808-1493-4984-A205-989F248E31CD}"/>
              </a:ext>
            </a:extLst>
          </p:cNvPr>
          <p:cNvPicPr>
            <a:picLocks noGrp="1" noChangeAspect="1"/>
          </p:cNvPicPr>
          <p:nvPr>
            <p:ph idx="1"/>
          </p:nvPr>
        </p:nvPicPr>
        <p:blipFill>
          <a:blip r:embed="rId3">
            <a:alphaModFix/>
          </a:blip>
          <a:stretch>
            <a:fillRect/>
          </a:stretch>
        </p:blipFill>
        <p:spPr>
          <a:xfrm>
            <a:off x="6858000" y="1264689"/>
            <a:ext cx="4572000" cy="4328623"/>
          </a:xfrm>
          <a:prstGeom prst="rect">
            <a:avLst/>
          </a:prstGeom>
        </p:spPr>
      </p:pic>
      <p:cxnSp>
        <p:nvCxnSpPr>
          <p:cNvPr id="21" name="Straight Connector 20">
            <a:extLst>
              <a:ext uri="{FF2B5EF4-FFF2-40B4-BE49-F238E27FC236}">
                <a16:creationId xmlns:a16="http://schemas.microsoft.com/office/drawing/2014/main" id="{414C5C93-B9E9-4392-ADCF-ABF21209DD5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562423" y="3960586"/>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54786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8">
            <a:extLst>
              <a:ext uri="{FF2B5EF4-FFF2-40B4-BE49-F238E27FC236}">
                <a16:creationId xmlns:a16="http://schemas.microsoft.com/office/drawing/2014/main" id="{1C8B38D4-9D92-4608-A16B-260E8CC213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30F2BDE-2742-4BE6-A4AD-F3B3485606A8}"/>
              </a:ext>
            </a:extLst>
          </p:cNvPr>
          <p:cNvSpPr>
            <a:spLocks noGrp="1"/>
          </p:cNvSpPr>
          <p:nvPr>
            <p:ph type="title"/>
          </p:nvPr>
        </p:nvSpPr>
        <p:spPr>
          <a:xfrm>
            <a:off x="1524000" y="653696"/>
            <a:ext cx="9144000" cy="869092"/>
          </a:xfrm>
        </p:spPr>
        <p:txBody>
          <a:bodyPr>
            <a:noAutofit/>
          </a:bodyPr>
          <a:lstStyle/>
          <a:p>
            <a:pPr algn="ctr"/>
            <a:r>
              <a:rPr lang="en-US" sz="3600" dirty="0"/>
              <a:t>Top 10 car profit percentages</a:t>
            </a:r>
          </a:p>
        </p:txBody>
      </p:sp>
      <p:graphicFrame>
        <p:nvGraphicFramePr>
          <p:cNvPr id="4" name="Content Placeholder 3">
            <a:extLst>
              <a:ext uri="{FF2B5EF4-FFF2-40B4-BE49-F238E27FC236}">
                <a16:creationId xmlns:a16="http://schemas.microsoft.com/office/drawing/2014/main" id="{A64DDC9A-C1C8-4F87-8438-E0C44BC07CF2}"/>
              </a:ext>
            </a:extLst>
          </p:cNvPr>
          <p:cNvGraphicFramePr>
            <a:graphicFrameLocks noGrp="1"/>
          </p:cNvGraphicFramePr>
          <p:nvPr>
            <p:ph idx="1"/>
            <p:extLst>
              <p:ext uri="{D42A27DB-BD31-4B8C-83A1-F6EECF244321}">
                <p14:modId xmlns:p14="http://schemas.microsoft.com/office/powerpoint/2010/main" val="2422418307"/>
              </p:ext>
            </p:extLst>
          </p:nvPr>
        </p:nvGraphicFramePr>
        <p:xfrm>
          <a:off x="1430338" y="1776248"/>
          <a:ext cx="9237662" cy="4571999"/>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2598963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20DB4423-716D-4B40-9498-69F5F3E5E0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0B339CD8-1850-4DF2-BCDF-1CAAE5F872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3197" y="1113411"/>
            <a:ext cx="4629606" cy="4629606"/>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24E306F-C402-4D6D-809F-529F29E5FD95}"/>
              </a:ext>
            </a:extLst>
          </p:cNvPr>
          <p:cNvSpPr>
            <a:spLocks noGrp="1"/>
          </p:cNvSpPr>
          <p:nvPr>
            <p:ph type="title"/>
          </p:nvPr>
        </p:nvSpPr>
        <p:spPr>
          <a:xfrm>
            <a:off x="1044054" y="2286000"/>
            <a:ext cx="3965456" cy="2285999"/>
          </a:xfrm>
        </p:spPr>
        <p:txBody>
          <a:bodyPr anchor="ctr">
            <a:normAutofit/>
          </a:bodyPr>
          <a:lstStyle/>
          <a:p>
            <a:pPr algn="ctr"/>
            <a:r>
              <a:rPr lang="en-US" sz="3600" dirty="0">
                <a:solidFill>
                  <a:schemeClr val="bg1"/>
                </a:solidFill>
              </a:rPr>
              <a:t>Strategy 1</a:t>
            </a:r>
          </a:p>
        </p:txBody>
      </p:sp>
      <p:sp>
        <p:nvSpPr>
          <p:cNvPr id="3" name="Content Placeholder 2">
            <a:extLst>
              <a:ext uri="{FF2B5EF4-FFF2-40B4-BE49-F238E27FC236}">
                <a16:creationId xmlns:a16="http://schemas.microsoft.com/office/drawing/2014/main" id="{E9B48A83-871C-4240-9D37-3EA0EEBBC9E4}"/>
              </a:ext>
            </a:extLst>
          </p:cNvPr>
          <p:cNvSpPr>
            <a:spLocks noGrp="1"/>
          </p:cNvSpPr>
          <p:nvPr>
            <p:ph idx="1"/>
          </p:nvPr>
        </p:nvSpPr>
        <p:spPr>
          <a:xfrm>
            <a:off x="6096000" y="762000"/>
            <a:ext cx="4572000" cy="5334000"/>
          </a:xfrm>
        </p:spPr>
        <p:txBody>
          <a:bodyPr anchor="ctr">
            <a:normAutofit/>
          </a:bodyPr>
          <a:lstStyle/>
          <a:p>
            <a:r>
              <a:rPr lang="en-US" sz="2400" dirty="0"/>
              <a:t>Assume overhead costs stay the same, increase rental price by 10% to increase revenue.</a:t>
            </a:r>
          </a:p>
          <a:p>
            <a:endParaRPr lang="en-US" sz="2400" dirty="0"/>
          </a:p>
        </p:txBody>
      </p:sp>
    </p:spTree>
    <p:extLst>
      <p:ext uri="{BB962C8B-B14F-4D97-AF65-F5344CB8AC3E}">
        <p14:creationId xmlns:p14="http://schemas.microsoft.com/office/powerpoint/2010/main" val="2457950080"/>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255267-4F5F-4C99-90EC-3364D11B434D}"/>
              </a:ext>
            </a:extLst>
          </p:cNvPr>
          <p:cNvSpPr>
            <a:spLocks noGrp="1"/>
          </p:cNvSpPr>
          <p:nvPr>
            <p:ph type="title"/>
          </p:nvPr>
        </p:nvSpPr>
        <p:spPr>
          <a:xfrm>
            <a:off x="1072055" y="992895"/>
            <a:ext cx="9595945" cy="857559"/>
          </a:xfrm>
        </p:spPr>
        <p:txBody>
          <a:bodyPr/>
          <a:lstStyle/>
          <a:p>
            <a:r>
              <a:rPr lang="en-US" sz="3600" dirty="0"/>
              <a:t>Strategy 1 performance</a:t>
            </a:r>
          </a:p>
        </p:txBody>
      </p:sp>
      <p:sp>
        <p:nvSpPr>
          <p:cNvPr id="3" name="Content Placeholder 2">
            <a:extLst>
              <a:ext uri="{FF2B5EF4-FFF2-40B4-BE49-F238E27FC236}">
                <a16:creationId xmlns:a16="http://schemas.microsoft.com/office/drawing/2014/main" id="{4D48CF22-F56B-4446-8F5D-8F44DC75E730}"/>
              </a:ext>
            </a:extLst>
          </p:cNvPr>
          <p:cNvSpPr>
            <a:spLocks noGrp="1"/>
          </p:cNvSpPr>
          <p:nvPr>
            <p:ph idx="1"/>
          </p:nvPr>
        </p:nvSpPr>
        <p:spPr>
          <a:xfrm>
            <a:off x="977621" y="2286000"/>
            <a:ext cx="9238434" cy="3810000"/>
          </a:xfrm>
        </p:spPr>
        <p:txBody>
          <a:bodyPr>
            <a:normAutofit/>
          </a:bodyPr>
          <a:lstStyle/>
          <a:p>
            <a:r>
              <a:rPr lang="en-US" sz="2000" dirty="0"/>
              <a:t>Overhead costs will remain </a:t>
            </a:r>
            <a:br>
              <a:rPr lang="en-US" sz="2000" dirty="0"/>
            </a:br>
            <a:r>
              <a:rPr lang="en-US" sz="2000" dirty="0"/>
              <a:t>the same</a:t>
            </a:r>
          </a:p>
          <a:p>
            <a:r>
              <a:rPr lang="en-US" sz="2000" dirty="0"/>
              <a:t>Gross revenue is increased</a:t>
            </a:r>
            <a:br>
              <a:rPr lang="en-US" sz="2000" dirty="0"/>
            </a:br>
            <a:r>
              <a:rPr lang="en-US" sz="2000" dirty="0"/>
              <a:t>due to rental price going up</a:t>
            </a:r>
          </a:p>
          <a:p>
            <a:r>
              <a:rPr lang="en-US" sz="2000" dirty="0"/>
              <a:t>This results in higher profits</a:t>
            </a:r>
          </a:p>
        </p:txBody>
      </p:sp>
      <p:graphicFrame>
        <p:nvGraphicFramePr>
          <p:cNvPr id="4" name="Chart 3">
            <a:extLst>
              <a:ext uri="{FF2B5EF4-FFF2-40B4-BE49-F238E27FC236}">
                <a16:creationId xmlns:a16="http://schemas.microsoft.com/office/drawing/2014/main" id="{DBFC2C61-6789-4926-8137-F45FA928BF6D}"/>
              </a:ext>
            </a:extLst>
          </p:cNvPr>
          <p:cNvGraphicFramePr>
            <a:graphicFrameLocks/>
          </p:cNvGraphicFramePr>
          <p:nvPr>
            <p:extLst>
              <p:ext uri="{D42A27DB-BD31-4B8C-83A1-F6EECF244321}">
                <p14:modId xmlns:p14="http://schemas.microsoft.com/office/powerpoint/2010/main" val="2594972351"/>
              </p:ext>
            </p:extLst>
          </p:nvPr>
        </p:nvGraphicFramePr>
        <p:xfrm>
          <a:off x="4572000" y="2286000"/>
          <a:ext cx="7031422" cy="3683877"/>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9036980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4">
            <a:extLst>
              <a:ext uri="{FF2B5EF4-FFF2-40B4-BE49-F238E27FC236}">
                <a16:creationId xmlns:a16="http://schemas.microsoft.com/office/drawing/2014/main" id="{09949130-F4C8-4E64-AD1A-B3611E4358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16">
            <a:extLst>
              <a:ext uri="{FF2B5EF4-FFF2-40B4-BE49-F238E27FC236}">
                <a16:creationId xmlns:a16="http://schemas.microsoft.com/office/drawing/2014/main" id="{20DB4423-716D-4B40-9498-69F5F3E5E0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9" name="Oval 18">
            <a:extLst>
              <a:ext uri="{FF2B5EF4-FFF2-40B4-BE49-F238E27FC236}">
                <a16:creationId xmlns:a16="http://schemas.microsoft.com/office/drawing/2014/main" id="{0B339CD8-1850-4DF2-BCDF-1CAAE5F872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3197" y="1113411"/>
            <a:ext cx="4629606" cy="462960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748B9DC-9B68-4944-ABCD-A0EB71AF84F2}"/>
              </a:ext>
            </a:extLst>
          </p:cNvPr>
          <p:cNvSpPr>
            <a:spLocks noGrp="1"/>
          </p:cNvSpPr>
          <p:nvPr>
            <p:ph type="title"/>
          </p:nvPr>
        </p:nvSpPr>
        <p:spPr>
          <a:xfrm>
            <a:off x="1044054" y="2286000"/>
            <a:ext cx="3965456" cy="2285999"/>
          </a:xfrm>
        </p:spPr>
        <p:txBody>
          <a:bodyPr anchor="ctr">
            <a:normAutofit/>
          </a:bodyPr>
          <a:lstStyle/>
          <a:p>
            <a:pPr algn="ctr"/>
            <a:r>
              <a:rPr lang="en-US" sz="3600" dirty="0"/>
              <a:t>Strategy 2</a:t>
            </a:r>
          </a:p>
        </p:txBody>
      </p:sp>
      <p:sp>
        <p:nvSpPr>
          <p:cNvPr id="3" name="Content Placeholder 2">
            <a:extLst>
              <a:ext uri="{FF2B5EF4-FFF2-40B4-BE49-F238E27FC236}">
                <a16:creationId xmlns:a16="http://schemas.microsoft.com/office/drawing/2014/main" id="{AE6E8303-61DF-40BC-A8D4-95CB403E10E8}"/>
              </a:ext>
            </a:extLst>
          </p:cNvPr>
          <p:cNvSpPr>
            <a:spLocks noGrp="1"/>
          </p:cNvSpPr>
          <p:nvPr>
            <p:ph idx="1"/>
          </p:nvPr>
        </p:nvSpPr>
        <p:spPr>
          <a:xfrm>
            <a:off x="7188680" y="762000"/>
            <a:ext cx="3897332" cy="5334000"/>
          </a:xfrm>
        </p:spPr>
        <p:txBody>
          <a:bodyPr anchor="ctr">
            <a:normAutofit/>
          </a:bodyPr>
          <a:lstStyle/>
          <a:p>
            <a:r>
              <a:rPr lang="en-US" sz="2400" dirty="0"/>
              <a:t>Reduce overhead costs by reducing fleet by selling cars with less than 10% profit, while also increasing rental price by 5%.</a:t>
            </a:r>
          </a:p>
          <a:p>
            <a:endParaRPr lang="en-US" sz="2400" dirty="0"/>
          </a:p>
        </p:txBody>
      </p:sp>
    </p:spTree>
    <p:extLst>
      <p:ext uri="{BB962C8B-B14F-4D97-AF65-F5344CB8AC3E}">
        <p14:creationId xmlns:p14="http://schemas.microsoft.com/office/powerpoint/2010/main" val="29532724"/>
      </p:ext>
    </p:extLst>
  </p:cSld>
  <p:clrMapOvr>
    <a:overrideClrMapping bg1="lt1" tx1="dk1" bg2="lt2" tx2="dk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255267-4F5F-4C99-90EC-3364D11B434D}"/>
              </a:ext>
            </a:extLst>
          </p:cNvPr>
          <p:cNvSpPr>
            <a:spLocks noGrp="1"/>
          </p:cNvSpPr>
          <p:nvPr>
            <p:ph type="title"/>
          </p:nvPr>
        </p:nvSpPr>
        <p:spPr>
          <a:xfrm>
            <a:off x="977621" y="982385"/>
            <a:ext cx="9690379" cy="857559"/>
          </a:xfrm>
        </p:spPr>
        <p:txBody>
          <a:bodyPr/>
          <a:lstStyle/>
          <a:p>
            <a:r>
              <a:rPr lang="en-US" sz="3600" dirty="0"/>
              <a:t>Strategy 2 performance</a:t>
            </a:r>
          </a:p>
        </p:txBody>
      </p:sp>
      <p:sp>
        <p:nvSpPr>
          <p:cNvPr id="3" name="Content Placeholder 2">
            <a:extLst>
              <a:ext uri="{FF2B5EF4-FFF2-40B4-BE49-F238E27FC236}">
                <a16:creationId xmlns:a16="http://schemas.microsoft.com/office/drawing/2014/main" id="{4D48CF22-F56B-4446-8F5D-8F44DC75E730}"/>
              </a:ext>
            </a:extLst>
          </p:cNvPr>
          <p:cNvSpPr>
            <a:spLocks noGrp="1"/>
          </p:cNvSpPr>
          <p:nvPr>
            <p:ph idx="1"/>
          </p:nvPr>
        </p:nvSpPr>
        <p:spPr>
          <a:xfrm>
            <a:off x="977621" y="2286000"/>
            <a:ext cx="9238434" cy="3810000"/>
          </a:xfrm>
        </p:spPr>
        <p:txBody>
          <a:bodyPr>
            <a:normAutofit/>
          </a:bodyPr>
          <a:lstStyle/>
          <a:p>
            <a:r>
              <a:rPr lang="en-US" sz="2000" dirty="0"/>
              <a:t>Overhead costs decrease</a:t>
            </a:r>
            <a:br>
              <a:rPr lang="en-US" sz="2000" dirty="0"/>
            </a:br>
            <a:r>
              <a:rPr lang="en-US" sz="2000" dirty="0"/>
              <a:t>because fleet removes </a:t>
            </a:r>
            <a:br>
              <a:rPr lang="en-US" sz="2000" dirty="0"/>
            </a:br>
            <a:r>
              <a:rPr lang="en-US" sz="2000" dirty="0"/>
              <a:t>784 cars</a:t>
            </a:r>
          </a:p>
          <a:p>
            <a:r>
              <a:rPr lang="en-US" sz="2000" dirty="0"/>
              <a:t>Gross revenue is down by 1 mil</a:t>
            </a:r>
          </a:p>
          <a:p>
            <a:r>
              <a:rPr lang="en-US" sz="2000" dirty="0"/>
              <a:t>Profit is higher because of</a:t>
            </a:r>
            <a:br>
              <a:rPr lang="en-US" sz="2000" dirty="0"/>
            </a:br>
            <a:r>
              <a:rPr lang="en-US" sz="2000" dirty="0"/>
              <a:t>the decrease in overhead costs</a:t>
            </a:r>
          </a:p>
        </p:txBody>
      </p:sp>
      <p:graphicFrame>
        <p:nvGraphicFramePr>
          <p:cNvPr id="5" name="Chart 4">
            <a:extLst>
              <a:ext uri="{FF2B5EF4-FFF2-40B4-BE49-F238E27FC236}">
                <a16:creationId xmlns:a16="http://schemas.microsoft.com/office/drawing/2014/main" id="{549E76BD-B2BD-4D40-89F4-A7B70518F962}"/>
              </a:ext>
            </a:extLst>
          </p:cNvPr>
          <p:cNvGraphicFramePr>
            <a:graphicFrameLocks/>
          </p:cNvGraphicFramePr>
          <p:nvPr>
            <p:extLst>
              <p:ext uri="{D42A27DB-BD31-4B8C-83A1-F6EECF244321}">
                <p14:modId xmlns:p14="http://schemas.microsoft.com/office/powerpoint/2010/main" val="483394611"/>
              </p:ext>
            </p:extLst>
          </p:nvPr>
        </p:nvGraphicFramePr>
        <p:xfrm>
          <a:off x="4897821" y="2286000"/>
          <a:ext cx="6800192" cy="3683876"/>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8485801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09949130-F4C8-4E64-AD1A-B3611E4358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20DB4423-716D-4B40-9498-69F5F3E5E0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9" name="Oval 18">
            <a:extLst>
              <a:ext uri="{FF2B5EF4-FFF2-40B4-BE49-F238E27FC236}">
                <a16:creationId xmlns:a16="http://schemas.microsoft.com/office/drawing/2014/main" id="{0B339CD8-1850-4DF2-BCDF-1CAAE5F872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3197" y="1113411"/>
            <a:ext cx="4629606" cy="462960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543D9E8-FF04-4F31-A47C-98F650FC2F00}"/>
              </a:ext>
            </a:extLst>
          </p:cNvPr>
          <p:cNvSpPr>
            <a:spLocks noGrp="1"/>
          </p:cNvSpPr>
          <p:nvPr>
            <p:ph type="title"/>
          </p:nvPr>
        </p:nvSpPr>
        <p:spPr>
          <a:xfrm>
            <a:off x="1044054" y="2286000"/>
            <a:ext cx="3965456" cy="2285999"/>
          </a:xfrm>
        </p:spPr>
        <p:txBody>
          <a:bodyPr anchor="ctr">
            <a:normAutofit/>
          </a:bodyPr>
          <a:lstStyle/>
          <a:p>
            <a:pPr algn="ctr"/>
            <a:r>
              <a:rPr lang="en-US" sz="3600" dirty="0"/>
              <a:t>Strategy 3</a:t>
            </a:r>
          </a:p>
        </p:txBody>
      </p:sp>
      <p:sp>
        <p:nvSpPr>
          <p:cNvPr id="3" name="Content Placeholder 2">
            <a:extLst>
              <a:ext uri="{FF2B5EF4-FFF2-40B4-BE49-F238E27FC236}">
                <a16:creationId xmlns:a16="http://schemas.microsoft.com/office/drawing/2014/main" id="{D88AF511-5922-4A56-9A69-FFD606143948}"/>
              </a:ext>
            </a:extLst>
          </p:cNvPr>
          <p:cNvSpPr>
            <a:spLocks noGrp="1"/>
          </p:cNvSpPr>
          <p:nvPr>
            <p:ph idx="1"/>
          </p:nvPr>
        </p:nvSpPr>
        <p:spPr>
          <a:xfrm>
            <a:off x="7188680" y="762000"/>
            <a:ext cx="3897332" cy="5334000"/>
          </a:xfrm>
        </p:spPr>
        <p:txBody>
          <a:bodyPr anchor="ctr">
            <a:normAutofit/>
          </a:bodyPr>
          <a:lstStyle/>
          <a:p>
            <a:r>
              <a:rPr lang="en-US" sz="2400" dirty="0"/>
              <a:t>Increase the fleet by 10% (400 cars) using average rental price. Rental prices stay the same.</a:t>
            </a:r>
          </a:p>
          <a:p>
            <a:endParaRPr lang="en-US" sz="2400" dirty="0"/>
          </a:p>
        </p:txBody>
      </p:sp>
    </p:spTree>
    <p:extLst>
      <p:ext uri="{BB962C8B-B14F-4D97-AF65-F5344CB8AC3E}">
        <p14:creationId xmlns:p14="http://schemas.microsoft.com/office/powerpoint/2010/main" val="2627208124"/>
      </p:ext>
    </p:extLst>
  </p:cSld>
  <p:clrMapOvr>
    <a:masterClrMapping/>
  </p:clrMapOvr>
</p:sld>
</file>

<file path=ppt/theme/theme1.xml><?xml version="1.0" encoding="utf-8"?>
<a:theme xmlns:a="http://schemas.openxmlformats.org/drawingml/2006/main" name="PortalVTI">
  <a:themeElements>
    <a:clrScheme name="AnalogousFromLightSeedLeftStep">
      <a:dk1>
        <a:srgbClr val="000000"/>
      </a:dk1>
      <a:lt1>
        <a:srgbClr val="FFFFFF"/>
      </a:lt1>
      <a:dk2>
        <a:srgbClr val="24393F"/>
      </a:dk2>
      <a:lt2>
        <a:srgbClr val="E8E8E2"/>
      </a:lt2>
      <a:accent1>
        <a:srgbClr val="8885D7"/>
      </a:accent1>
      <a:accent2>
        <a:srgbClr val="6A90CE"/>
      </a:accent2>
      <a:accent3>
        <a:srgbClr val="5AAEC3"/>
      </a:accent3>
      <a:accent4>
        <a:srgbClr val="5DB4A2"/>
      </a:accent4>
      <a:accent5>
        <a:srgbClr val="68B484"/>
      </a:accent5>
      <a:accent6>
        <a:srgbClr val="62B65E"/>
      </a:accent6>
      <a:hlink>
        <a:srgbClr val="848651"/>
      </a:hlink>
      <a:folHlink>
        <a:srgbClr val="7F7F7F"/>
      </a:folHlink>
    </a:clrScheme>
    <a:fontScheme name="Earth">
      <a:majorFont>
        <a:latin typeface="Trade Gothic Next Cond"/>
        <a:ea typeface=""/>
        <a:cs typeface=""/>
      </a:majorFont>
      <a:minorFont>
        <a:latin typeface="Trade Gothic Next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rtalVTI" id="{0E0D5035-C7F2-4607-91F4-D5D5F886A15A}" vid="{EAFF3D8B-AC13-4E90-80A9-182200FBC86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234</TotalTime>
  <Words>984</Words>
  <Application>Microsoft Office PowerPoint</Application>
  <PresentationFormat>Widescreen</PresentationFormat>
  <Paragraphs>61</Paragraphs>
  <Slides>12</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Trade Gothic Next Cond</vt:lpstr>
      <vt:lpstr>Trade Gothic Next Light</vt:lpstr>
      <vt:lpstr>PortalVTI</vt:lpstr>
      <vt:lpstr>LARIAT BUSINESS STRATEGIES</vt:lpstr>
      <vt:lpstr>Business Objective</vt:lpstr>
      <vt:lpstr>baseline</vt:lpstr>
      <vt:lpstr>Top 10 car profit percentages</vt:lpstr>
      <vt:lpstr>Strategy 1</vt:lpstr>
      <vt:lpstr>Strategy 1 performance</vt:lpstr>
      <vt:lpstr>Strategy 2</vt:lpstr>
      <vt:lpstr>Strategy 2 performance</vt:lpstr>
      <vt:lpstr>Strategy 3</vt:lpstr>
      <vt:lpstr>Strategy 3 performance</vt:lpstr>
      <vt:lpstr>Baseline vs strategies performance</vt:lpstr>
      <vt:lpstr>recommendation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LARIAT BUSINESS STRATEGIES</dc:title>
  <dc:creator>Xira Doctor</dc:creator>
  <cp:lastModifiedBy>Xira Doctor</cp:lastModifiedBy>
  <cp:revision>27</cp:revision>
  <dcterms:created xsi:type="dcterms:W3CDTF">2021-07-12T18:51:27Z</dcterms:created>
  <dcterms:modified xsi:type="dcterms:W3CDTF">2021-07-16T01:20:36Z</dcterms:modified>
</cp:coreProperties>
</file>

<file path=docProps/thumbnail.jpeg>
</file>